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5" r:id="rId2"/>
    <p:sldId id="538" r:id="rId3"/>
    <p:sldId id="498" r:id="rId4"/>
    <p:sldId id="572" r:id="rId5"/>
    <p:sldId id="574" r:id="rId6"/>
    <p:sldId id="573" r:id="rId7"/>
    <p:sldId id="508" r:id="rId8"/>
    <p:sldId id="575" r:id="rId9"/>
    <p:sldId id="545" r:id="rId10"/>
    <p:sldId id="565" r:id="rId11"/>
    <p:sldId id="556" r:id="rId12"/>
    <p:sldId id="557" r:id="rId13"/>
    <p:sldId id="558" r:id="rId14"/>
    <p:sldId id="571" r:id="rId15"/>
    <p:sldId id="564" r:id="rId16"/>
    <p:sldId id="562" r:id="rId17"/>
    <p:sldId id="563" r:id="rId18"/>
    <p:sldId id="493" r:id="rId19"/>
    <p:sldId id="553" r:id="rId20"/>
    <p:sldId id="555" r:id="rId21"/>
    <p:sldId id="566" r:id="rId22"/>
    <p:sldId id="512" r:id="rId23"/>
    <p:sldId id="554" r:id="rId24"/>
    <p:sldId id="567" r:id="rId25"/>
    <p:sldId id="510" r:id="rId26"/>
    <p:sldId id="568" r:id="rId27"/>
    <p:sldId id="465" r:id="rId28"/>
    <p:sldId id="466" r:id="rId29"/>
    <p:sldId id="576" r:id="rId30"/>
    <p:sldId id="578" r:id="rId31"/>
    <p:sldId id="577" r:id="rId32"/>
    <p:sldId id="467" r:id="rId33"/>
    <p:sldId id="468" r:id="rId34"/>
    <p:sldId id="469" r:id="rId35"/>
    <p:sldId id="470" r:id="rId36"/>
    <p:sldId id="480" r:id="rId37"/>
    <p:sldId id="482" r:id="rId38"/>
    <p:sldId id="488" r:id="rId39"/>
    <p:sldId id="489" r:id="rId40"/>
    <p:sldId id="490" r:id="rId41"/>
    <p:sldId id="569" r:id="rId42"/>
    <p:sldId id="378" r:id="rId43"/>
  </p:sldIdLst>
  <p:sldSz cx="9144000" cy="6858000" type="screen4x3"/>
  <p:notesSz cx="6669088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58B52"/>
    <a:srgbClr val="3EA460"/>
    <a:srgbClr val="004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1358" autoAdjust="0"/>
  </p:normalViewPr>
  <p:slideViewPr>
    <p:cSldViewPr>
      <p:cViewPr>
        <p:scale>
          <a:sx n="66" d="100"/>
          <a:sy n="66" d="100"/>
        </p:scale>
        <p:origin x="-257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lexandra\Pulpit\Prezentacje\Kopia%20PUBL_roczne_mierniki_gospodarcze_cz_IV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lexandra\Ustawienia%20lokalne\Temp\XPGrpWise\Kopia%20przyrost%20danych%20w%20AMR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numRef>
              <c:f>'FINANSE PUBLICZNE'!$D$4:$M$4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'FINANSE PUBLICZNE'!$D$34:$M$34</c:f>
              <c:numCache>
                <c:formatCode>0.0</c:formatCode>
                <c:ptCount val="10"/>
                <c:pt idx="0">
                  <c:v>37.6</c:v>
                </c:pt>
                <c:pt idx="1">
                  <c:v>38.800000000000004</c:v>
                </c:pt>
                <c:pt idx="2">
                  <c:v>43.6</c:v>
                </c:pt>
                <c:pt idx="3">
                  <c:v>48.4</c:v>
                </c:pt>
                <c:pt idx="4">
                  <c:v>46.7</c:v>
                </c:pt>
                <c:pt idx="5">
                  <c:v>47.5</c:v>
                </c:pt>
                <c:pt idx="6">
                  <c:v>47.6</c:v>
                </c:pt>
                <c:pt idx="7">
                  <c:v>44.9</c:v>
                </c:pt>
                <c:pt idx="8">
                  <c:v>47.006437902388555</c:v>
                </c:pt>
                <c:pt idx="9">
                  <c:v>51</c:v>
                </c:pt>
              </c:numCache>
            </c:numRef>
          </c:val>
        </c:ser>
        <c:axId val="37161600"/>
        <c:axId val="47167360"/>
      </c:barChart>
      <c:catAx>
        <c:axId val="3716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7167360"/>
        <c:crosses val="autoZero"/>
        <c:auto val="1"/>
        <c:lblAlgn val="ctr"/>
        <c:lblOffset val="100"/>
      </c:catAx>
      <c:valAx>
        <c:axId val="47167360"/>
        <c:scaling>
          <c:orientation val="minMax"/>
        </c:scaling>
        <c:axPos val="l"/>
        <c:majorGridlines/>
        <c:numFmt formatCode="0.0" sourceLinked="1"/>
        <c:tickLblPos val="nextTo"/>
        <c:crossAx val="37161600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st="50800" dir="3420000" sx="99000" sy="99000" algn="ctr" rotWithShape="0">
                <a:srgbClr val="C0504D">
                  <a:lumMod val="75000"/>
                  <a:alpha val="90000"/>
                </a:srgbClr>
              </a:outerShdw>
            </a:effectLst>
          </c:spPr>
          <c:marker>
            <c:symbol val="none"/>
          </c:marker>
          <c:cat>
            <c:strRef>
              <c:f>'Zasoby AMRON - przyrost danych'!$B$2:$S$2</c:f>
              <c:strCache>
                <c:ptCount val="18"/>
                <c:pt idx="0">
                  <c:v>XII     2005</c:v>
                </c:pt>
                <c:pt idx="1">
                  <c:v>III     2006</c:v>
                </c:pt>
                <c:pt idx="2">
                  <c:v>VI     2006</c:v>
                </c:pt>
                <c:pt idx="3">
                  <c:v>IX     2006</c:v>
                </c:pt>
                <c:pt idx="4">
                  <c:v>XII     2006</c:v>
                </c:pt>
                <c:pt idx="5">
                  <c:v>III     2007</c:v>
                </c:pt>
                <c:pt idx="6">
                  <c:v>VI     2007</c:v>
                </c:pt>
                <c:pt idx="7">
                  <c:v>IX     2007</c:v>
                </c:pt>
                <c:pt idx="8">
                  <c:v>XII     2007</c:v>
                </c:pt>
                <c:pt idx="9">
                  <c:v>III     2008</c:v>
                </c:pt>
                <c:pt idx="10">
                  <c:v>VI     2008</c:v>
                </c:pt>
                <c:pt idx="11">
                  <c:v>IX     2008</c:v>
                </c:pt>
                <c:pt idx="12">
                  <c:v>XII     2008</c:v>
                </c:pt>
                <c:pt idx="13">
                  <c:v>III     2009</c:v>
                </c:pt>
                <c:pt idx="14">
                  <c:v>VI      2009</c:v>
                </c:pt>
                <c:pt idx="15">
                  <c:v>IX      2009</c:v>
                </c:pt>
                <c:pt idx="16">
                  <c:v>X       2009</c:v>
                </c:pt>
                <c:pt idx="17">
                  <c:v>V 2010</c:v>
                </c:pt>
              </c:strCache>
            </c:strRef>
          </c:cat>
          <c:val>
            <c:numRef>
              <c:f>'Zasoby AMRON - przyrost danych'!$B$3:$S$3</c:f>
              <c:numCache>
                <c:formatCode>#,##0</c:formatCode>
                <c:ptCount val="18"/>
                <c:pt idx="0">
                  <c:v>16158</c:v>
                </c:pt>
                <c:pt idx="1">
                  <c:v>132656</c:v>
                </c:pt>
                <c:pt idx="2">
                  <c:v>195372</c:v>
                </c:pt>
                <c:pt idx="3">
                  <c:v>212566</c:v>
                </c:pt>
                <c:pt idx="4">
                  <c:v>237259</c:v>
                </c:pt>
                <c:pt idx="5">
                  <c:v>244834</c:v>
                </c:pt>
                <c:pt idx="6">
                  <c:v>299329</c:v>
                </c:pt>
                <c:pt idx="7">
                  <c:v>329608</c:v>
                </c:pt>
                <c:pt idx="8">
                  <c:v>386866</c:v>
                </c:pt>
                <c:pt idx="9">
                  <c:v>417354</c:v>
                </c:pt>
                <c:pt idx="10">
                  <c:v>492341</c:v>
                </c:pt>
                <c:pt idx="11">
                  <c:v>527778</c:v>
                </c:pt>
                <c:pt idx="12">
                  <c:v>576329</c:v>
                </c:pt>
                <c:pt idx="13">
                  <c:v>579646</c:v>
                </c:pt>
                <c:pt idx="14">
                  <c:v>704444</c:v>
                </c:pt>
                <c:pt idx="15">
                  <c:v>706023</c:v>
                </c:pt>
                <c:pt idx="16">
                  <c:v>732825</c:v>
                </c:pt>
                <c:pt idx="17" formatCode="General">
                  <c:v>783719</c:v>
                </c:pt>
              </c:numCache>
            </c:numRef>
          </c:val>
          <c:smooth val="1"/>
        </c:ser>
        <c:marker val="1"/>
        <c:axId val="36665984"/>
        <c:axId val="36667776"/>
      </c:lineChart>
      <c:catAx>
        <c:axId val="36665984"/>
        <c:scaling>
          <c:orientation val="minMax"/>
        </c:scaling>
        <c:axPos val="b"/>
        <c:tickLblPos val="nextTo"/>
        <c:crossAx val="36667776"/>
        <c:crosses val="autoZero"/>
        <c:auto val="1"/>
        <c:lblAlgn val="ctr"/>
        <c:lblOffset val="100"/>
      </c:catAx>
      <c:valAx>
        <c:axId val="36667776"/>
        <c:scaling>
          <c:orientation val="minMax"/>
        </c:scaling>
        <c:axPos val="l"/>
        <c:majorGridlines/>
        <c:minorGridlines/>
        <c:numFmt formatCode="#,##0" sourceLinked="1"/>
        <c:tickLblPos val="nextTo"/>
        <c:crossAx val="36665984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0.89352</cdr:x>
      <cdr:y>0.03704</cdr:y>
    </cdr:from>
    <cdr:to>
      <cdr:x>0.97865</cdr:x>
      <cdr:y>0.0963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093728" y="142885"/>
          <a:ext cx="580578" cy="228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pl-PL" sz="1200" b="1">
              <a:solidFill>
                <a:schemeClr val="accent2">
                  <a:lumMod val="75000"/>
                </a:schemeClr>
              </a:solidFill>
            </a:rPr>
            <a:t>783 719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128" y="0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30FB1C-3EC4-4CA4-9171-56BCE47BBFF1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128" y="9430546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E42906-F767-46F7-A1C3-F7C95EC5AA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128" y="0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189B22-625F-42CD-9A4B-6BA312B22312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7" tIns="45298" rIns="90597" bIns="45298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7377" y="4716858"/>
            <a:ext cx="5335892" cy="4468019"/>
          </a:xfrm>
          <a:prstGeom prst="rect">
            <a:avLst/>
          </a:prstGeom>
        </p:spPr>
        <p:txBody>
          <a:bodyPr vert="horz" lIns="90597" tIns="45298" rIns="90597" bIns="4529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128" y="9430546"/>
            <a:ext cx="2890405" cy="496095"/>
          </a:xfrm>
          <a:prstGeom prst="rect">
            <a:avLst/>
          </a:prstGeom>
        </p:spPr>
        <p:txBody>
          <a:bodyPr vert="horz" lIns="90597" tIns="45298" rIns="90597" bIns="45298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63D498-A28C-47D6-A159-B345FBF824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63D498-A28C-47D6-A159-B345FBF8243E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>
              <a:latin typeface="Arial" pitchFamily="34" charset="0"/>
            </a:endParaRPr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56202-ED7D-4E0B-9433-82125F2F1613}" type="slidenum">
              <a:rPr lang="pl-PL" smtClean="0"/>
              <a:pPr/>
              <a:t>36</a:t>
            </a:fld>
            <a:endParaRPr lang="pl-PL" smtClean="0"/>
          </a:p>
        </p:txBody>
      </p:sp>
      <p:sp>
        <p:nvSpPr>
          <p:cNvPr id="7885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0D8712-2D4C-4691-8DAF-23CC5CEEDC2D}" type="slidenum">
              <a:rPr lang="pl-PL" smtClean="0"/>
              <a:pPr/>
              <a:t>42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ED48-1A6D-4DD1-8121-8E46E93D7ACC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9941-90F2-4438-A98C-95C106B75C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DD4C-DE68-47FA-9A21-513F0101B77F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60B9-6EC4-4589-B3ED-0554899147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9698-D765-4801-B04C-087D94147943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1CEF-9483-4D66-A868-5A693293A2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6175" y="1357298"/>
            <a:ext cx="6842125" cy="507209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0"/>
              </a:spcAft>
              <a:defRPr sz="1600" b="0">
                <a:latin typeface="Arial" pitchFamily="34" charset="0"/>
                <a:cs typeface="Arial" pitchFamily="34" charset="0"/>
              </a:defRPr>
            </a:lvl1pPr>
            <a:lvl2pPr marL="358775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2pPr>
            <a:lvl3pPr marL="623888" indent="-179388">
              <a:spcBef>
                <a:spcPts val="0"/>
              </a:spcBef>
              <a:spcAft>
                <a:spcPts val="0"/>
              </a:spcAft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3pPr>
            <a:lvl4pPr marL="896938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4pPr>
            <a:lvl5pPr marL="1162050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 spd="med" advTm="14336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6175" y="1357298"/>
            <a:ext cx="6842125" cy="507209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0"/>
              </a:spcAft>
              <a:defRPr sz="1600" b="0">
                <a:latin typeface="Arial" pitchFamily="34" charset="0"/>
                <a:cs typeface="Arial" pitchFamily="34" charset="0"/>
              </a:defRPr>
            </a:lvl1pPr>
            <a:lvl2pPr marL="358775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2pPr>
            <a:lvl3pPr marL="623888" indent="-179388">
              <a:spcBef>
                <a:spcPts val="0"/>
              </a:spcBef>
              <a:spcAft>
                <a:spcPts val="0"/>
              </a:spcAft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3pPr>
            <a:lvl4pPr marL="896938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4pPr>
            <a:lvl5pPr marL="1162050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 spd="med" advTm="14336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6175" y="1357298"/>
            <a:ext cx="6842125" cy="507209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0"/>
              </a:spcAft>
              <a:defRPr sz="1600" b="0">
                <a:latin typeface="Arial" pitchFamily="34" charset="0"/>
                <a:cs typeface="Arial" pitchFamily="34" charset="0"/>
              </a:defRPr>
            </a:lvl1pPr>
            <a:lvl2pPr marL="358775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2pPr>
            <a:lvl3pPr marL="623888" indent="-179388">
              <a:spcBef>
                <a:spcPts val="0"/>
              </a:spcBef>
              <a:spcAft>
                <a:spcPts val="0"/>
              </a:spcAft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3pPr>
            <a:lvl4pPr marL="896938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4pPr>
            <a:lvl5pPr marL="1162050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 spd="med" advTm="14336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6175" y="1357298"/>
            <a:ext cx="6842125" cy="5072098"/>
          </a:xfrm>
        </p:spPr>
        <p:txBody>
          <a:bodyPr/>
          <a:lstStyle>
            <a:lvl1pPr marL="0" indent="0" algn="just">
              <a:spcBef>
                <a:spcPts val="600"/>
              </a:spcBef>
              <a:spcAft>
                <a:spcPts val="0"/>
              </a:spcAft>
              <a:defRPr sz="1600" b="0">
                <a:latin typeface="Arial" pitchFamily="34" charset="0"/>
                <a:cs typeface="Arial" pitchFamily="34" charset="0"/>
              </a:defRPr>
            </a:lvl1pPr>
            <a:lvl2pPr marL="358775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2pPr>
            <a:lvl3pPr marL="623888" indent="-179388">
              <a:spcBef>
                <a:spcPts val="0"/>
              </a:spcBef>
              <a:spcAft>
                <a:spcPts val="0"/>
              </a:spcAft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3pPr>
            <a:lvl4pPr marL="896938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4pPr>
            <a:lvl5pPr marL="1162050" indent="-1793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32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ransition spd="med" advTm="14336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48E7-D599-43B4-A6DC-78784C169742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3129-F56F-4441-8551-078CBB202B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3109-331A-4B30-B7B9-80B3769B61B1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A304-9E71-4955-B2FB-DE8A63C9FF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2AFE-3F8B-4EDC-BFA9-8EB0763A6334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3078-B133-4A64-B8EC-C5A2711408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46F9-19C5-4691-AD16-1B587773FA4D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76CA-CAE2-478D-860B-5A47559C16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3A73-9DF5-4DE7-A08E-1163075EF7AC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D52E-82B7-45D4-A908-0861D6F4E1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BA4E-E104-4125-A03C-428F583150B4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B6B-C31B-4956-9D29-1DD74F59AB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EB6F-E2C5-435B-A78A-F138C13034A9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C215-ECDD-42D6-B042-76C25F3FD1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BA16-2AEE-4032-AE93-83E70BF4B55B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E78B-3243-4BE3-9890-5F785AD48B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 advTm="1433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638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19888-A90A-49E0-9B24-68B41F8ED865}" type="datetimeFigureOut">
              <a:rPr lang="pl-PL"/>
              <a:pPr>
                <a:defRPr/>
              </a:pPr>
              <a:t>2010-10-05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FB096-858E-432A-9747-5A0FB19DDF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</p:sldLayoutIdLst>
  <p:transition spd="med" advTm="1433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zbp@zbp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1785938" y="0"/>
            <a:ext cx="7786687" cy="1000125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Krzysztof  Pietraszkiewicz</a:t>
            </a:r>
            <a:r>
              <a:rPr lang="pl-PL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Prezes </a:t>
            </a:r>
            <a:br>
              <a:rPr lang="pl-PL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Związku Banków Polskich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1785938" y="1000125"/>
            <a:ext cx="7358062" cy="40005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pl-PL" sz="2000" dirty="0" smtClean="0"/>
          </a:p>
          <a:p>
            <a:pPr marL="609600" indent="-609600" algn="ctr">
              <a:buFontTx/>
              <a:buNone/>
            </a:pP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WSPÓŁPRACA BANKÓW I JST – SZANSE I WYZWANIA</a:t>
            </a:r>
          </a:p>
          <a:p>
            <a:pPr marL="609600" indent="-609600" algn="ctr">
              <a:buFontTx/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 marL="609600" indent="-609600" algn="ctr">
              <a:buFontTx/>
              <a:buNone/>
            </a:pP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Warszawa, 13 października 2010r. </a:t>
            </a: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83D75-D503-4E28-B1E8-B90F8887D078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86190"/>
            <a:ext cx="2428891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Prostokąt 4"/>
          <p:cNvSpPr>
            <a:spLocks noChangeArrowheads="1"/>
          </p:cNvSpPr>
          <p:nvPr/>
        </p:nvSpPr>
        <p:spPr bwMode="auto">
          <a:xfrm>
            <a:off x="1571625" y="0"/>
            <a:ext cx="7572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 dirty="0"/>
              <a:t>J</a:t>
            </a:r>
            <a:r>
              <a:rPr lang="pl-PL" sz="3200" b="1" dirty="0" smtClean="0"/>
              <a:t>ST STRATEGICZNYM KLIENTEM BANKÓW O ROSNĄCYM ZNACZENIU</a:t>
            </a:r>
            <a:endParaRPr lang="pl-PL" sz="32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5984" y="1357298"/>
            <a:ext cx="6572296" cy="45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400" b="1" dirty="0" smtClean="0">
                <a:latin typeface="Arial" charset="0"/>
              </a:rPr>
              <a:t>WG STANU NA 31.12.2009r. 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400" b="1" dirty="0" smtClean="0">
                <a:latin typeface="Arial" charset="0"/>
              </a:rPr>
              <a:t>DEPOZYTY JST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400" b="1" dirty="0">
                <a:latin typeface="Arial" charset="0"/>
              </a:rPr>
              <a:t>NA RACHUNKACH BANKOWYCH </a:t>
            </a:r>
            <a:endParaRPr lang="pl-PL" sz="2400" b="1" dirty="0" smtClean="0">
              <a:latin typeface="Arial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400" b="1" dirty="0" smtClean="0">
                <a:latin typeface="Arial" charset="0"/>
              </a:rPr>
              <a:t>WYNOSIŁY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endParaRPr lang="pl-PL" sz="2400" b="1" dirty="0">
              <a:latin typeface="Arial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3600" b="1" dirty="0" smtClean="0">
                <a:solidFill>
                  <a:srgbClr val="FF0000"/>
                </a:solidFill>
                <a:latin typeface="Arial" charset="0"/>
              </a:rPr>
              <a:t>15,6 </a:t>
            </a:r>
            <a:r>
              <a:rPr lang="pl-PL" sz="3600" b="1" dirty="0">
                <a:solidFill>
                  <a:srgbClr val="FF0000"/>
                </a:solidFill>
                <a:latin typeface="Arial" charset="0"/>
              </a:rPr>
              <a:t>MLD ZŁ </a:t>
            </a:r>
            <a:endParaRPr lang="pl-PL" sz="36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928926" y="4786322"/>
            <a:ext cx="5143536" cy="135732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2071688" y="2571750"/>
            <a:ext cx="6829425" cy="1143000"/>
          </a:xfrm>
        </p:spPr>
        <p:txBody>
          <a:bodyPr/>
          <a:lstStyle/>
          <a:p>
            <a: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DETERMINANTY </a:t>
            </a:r>
            <a:b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ZMIAN I OCZEKIWAŃ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63" y="1714500"/>
            <a:ext cx="7373937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defTabSz="463550" eaLnBrk="0" hangingPunct="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defRPr/>
            </a:pPr>
            <a:r>
              <a:rPr lang="pl-PL" sz="32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Sytuacja gospodarcza w Europie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1802404" y="1071546"/>
          <a:ext cx="734159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643063" y="6553200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>
                <a:solidFill>
                  <a:srgbClr val="002060"/>
                </a:solidFill>
              </a:rPr>
              <a:t>Źródło: GUS, 2009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dirty="0" smtClean="0"/>
              <a:t>DŁUG PUBLICZNY JAKO % PKB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dirty="0" smtClean="0"/>
              <a:t>DŁUG PUBLICZNY W EUROPIE</a:t>
            </a:r>
            <a:endParaRPr lang="pl-PL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7286644" cy="55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3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Prostokąt 4"/>
          <p:cNvSpPr>
            <a:spLocks noChangeArrowheads="1"/>
          </p:cNvSpPr>
          <p:nvPr/>
        </p:nvSpPr>
        <p:spPr bwMode="auto">
          <a:xfrm>
            <a:off x="1571625" y="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 dirty="0"/>
              <a:t>OBSZARY WSPÓŁPRACY </a:t>
            </a:r>
            <a:endParaRPr lang="pl-PL" sz="3200" b="1" dirty="0" smtClean="0"/>
          </a:p>
          <a:p>
            <a:pPr algn="ctr"/>
            <a:r>
              <a:rPr lang="pl-PL" sz="3200" b="1" dirty="0" smtClean="0"/>
              <a:t>JST </a:t>
            </a:r>
            <a:r>
              <a:rPr lang="pl-PL" sz="3200" b="1" dirty="0"/>
              <a:t>Z BANKAMI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72188" y="1296972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BANKI</a:t>
            </a:r>
            <a:endPara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14480" y="1285860"/>
            <a:ext cx="4032250" cy="52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JST</a:t>
            </a:r>
            <a:endPara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57422" y="3929066"/>
            <a:ext cx="273526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2479   GMIN</a:t>
            </a:r>
          </a:p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379   POWIATÓW</a:t>
            </a:r>
          </a:p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16    WOJEWÓDZTW</a:t>
            </a:r>
          </a:p>
          <a:p>
            <a:pPr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2874   J.S.T.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43550" y="3929066"/>
            <a:ext cx="36004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48   BANKÓW KOMERCYJNYCH</a:t>
            </a:r>
          </a:p>
          <a:p>
            <a:pPr>
              <a:buFontTx/>
              <a:buAutoNum type="arabicPlain" startAt="576"/>
              <a:defRPr/>
            </a:pPr>
            <a:r>
              <a:rPr lang="pl-PL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BANKÓW SPÓŁDZIELCZYCH</a:t>
            </a:r>
          </a:p>
          <a:p>
            <a:pPr>
              <a:defRPr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624  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BANKI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2468569" cy="20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85984" y="5715016"/>
            <a:ext cx="6553200" cy="5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ŚREDNIO 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 </a:t>
            </a:r>
            <a:r>
              <a:rPr lang="pl-PL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BANK 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PRZYPADA </a:t>
            </a:r>
            <a:r>
              <a:rPr lang="pl-PL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JST</a:t>
            </a:r>
            <a:endParaRPr lang="pl-PL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2214514" y="5429264"/>
            <a:ext cx="6929486" cy="1214446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0" name="Picture 2" descr="http://bethesda.stagingatforest.net/blog4/wp-content/uploads/2010/09/bank-vault-do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229014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000250" y="1000125"/>
            <a:ext cx="70008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2000" b="1"/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2000" b="1"/>
              <a:t>(z analiz planów inwestycyjnych w poszczególnych 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2000" b="1"/>
              <a:t>regionach):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2000" b="1"/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dróg, transportu miejskiego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kolei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lotnisk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ochrony środowiska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społeczeństwa informacyjnego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centrów technologii i innowacji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infrastruktury naukowo-badawczej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przedsiębiorczości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turystyki/rekreacji, kultury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edukacji, pomocy społecznej, zdrowia</a:t>
            </a:r>
          </a:p>
          <a:p>
            <a:pPr marL="342900" indent="-342900" algn="just"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l-PL" sz="2000" i="1"/>
              <a:t> rewitalizacji </a:t>
            </a:r>
          </a:p>
        </p:txBody>
      </p:sp>
      <p:sp>
        <p:nvSpPr>
          <p:cNvPr id="50179" name="Prostokąt 4"/>
          <p:cNvSpPr>
            <a:spLocks noChangeArrowheads="1"/>
          </p:cNvSpPr>
          <p:nvPr/>
        </p:nvSpPr>
        <p:spPr bwMode="auto">
          <a:xfrm>
            <a:off x="1571625" y="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/>
              <a:t>OBSZARY WSPÓŁPRACY INWESTYCYJNEJ JST Z BANKAMI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04F484E0-261C-430E-AFAD-C518CCA7B69C}" type="slidenum">
              <a:rPr lang="pl-PL" smtClean="0">
                <a:latin typeface="Arial" pitchFamily="34" charset="0"/>
              </a:rPr>
              <a:pPr algn="l">
                <a:defRPr/>
              </a:pPr>
              <a:t>17</a:t>
            </a:fld>
            <a:endParaRPr lang="pl-PL" smtClean="0">
              <a:latin typeface="Arial" pitchFamily="34" charset="0"/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2357438" y="1285875"/>
          <a:ext cx="6000750" cy="2047875"/>
        </p:xfrm>
        <a:graphic>
          <a:graphicData uri="http://schemas.openxmlformats.org/presentationml/2006/ole">
            <p:oleObj spid="_x0000_s15362" name="Wykres" r:id="rId3" imgW="6276784" imgH="2666833" progId="MSGraph.Chart.8">
              <p:embed followColorScheme="full"/>
            </p:oleObj>
          </a:graphicData>
        </a:graphic>
      </p:graphicFrame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2071688" y="6215063"/>
            <a:ext cx="1719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dane podane w procentach</a:t>
            </a: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785938" y="285750"/>
            <a:ext cx="7358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 dirty="0">
                <a:solidFill>
                  <a:srgbClr val="000000"/>
                </a:solidFill>
              </a:rPr>
              <a:t>OPINIA PRZEDSIĘBIORCÓW NT. FORM </a:t>
            </a:r>
            <a:br>
              <a:rPr lang="pl-PL" sz="2400" b="1" dirty="0">
                <a:solidFill>
                  <a:srgbClr val="000000"/>
                </a:solidFill>
              </a:rPr>
            </a:br>
            <a:r>
              <a:rPr lang="pl-PL" sz="2400" b="1" dirty="0">
                <a:solidFill>
                  <a:srgbClr val="000000"/>
                </a:solidFill>
              </a:rPr>
              <a:t>WŁĄCZENIA BANKÓW DO </a:t>
            </a:r>
            <a:r>
              <a:rPr lang="pl-PL" sz="2400" b="1" dirty="0" smtClean="0">
                <a:solidFill>
                  <a:srgbClr val="000000"/>
                </a:solidFill>
              </a:rPr>
              <a:t>DYSTRYBUCJI </a:t>
            </a:r>
            <a:r>
              <a:rPr lang="pl-PL" sz="2400" b="1" dirty="0">
                <a:solidFill>
                  <a:srgbClr val="000000"/>
                </a:solidFill>
              </a:rPr>
              <a:t>ŚRODKÓW PUBLICZNYCH</a:t>
            </a:r>
            <a:br>
              <a:rPr lang="pl-PL" sz="2400" b="1" dirty="0">
                <a:solidFill>
                  <a:srgbClr val="000000"/>
                </a:solidFill>
              </a:rPr>
            </a:b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1785938" y="1214438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/>
              <a:t>Czy banki, Pana(i) zdaniem, powinny zostać szerzej włączone do systemu dystrybucji publicznych środków inwestycyjnych?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1857375" y="3695700"/>
            <a:ext cx="716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/>
              <a:t>Jaka forma dystrybucji publicznych środków inwestycyjnych przez banki byłaby, Pana(i) zdaniem, najlepsza spośród wymienionych?</a:t>
            </a:r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4381500" y="2228850"/>
            <a:ext cx="1885950" cy="5238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4295775" y="1647825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/>
              <a:t>Przedsiębiorcy</a:t>
            </a:r>
            <a:br>
              <a:rPr lang="pl-PL" sz="1200"/>
            </a:br>
            <a:r>
              <a:rPr lang="pl-PL" sz="1200"/>
              <a:t>N=300</a:t>
            </a: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571500" y="4357688"/>
          <a:ext cx="8286750" cy="1952625"/>
        </p:xfrm>
        <a:graphic>
          <a:graphicData uri="http://schemas.openxmlformats.org/presentationml/2006/ole">
            <p:oleObj spid="_x0000_s15363" name="Wykres" r:id="rId4" imgW="9963245" imgH="1952744" progId="MSGraph.Chart.8">
              <p:embed followColorScheme="full"/>
            </p:oleObj>
          </a:graphicData>
        </a:graphic>
      </p:graphicFrame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7072313" y="5929313"/>
          <a:ext cx="1685925" cy="552450"/>
        </p:xfrm>
        <a:graphic>
          <a:graphicData uri="http://schemas.openxmlformats.org/presentationml/2006/ole">
            <p:oleObj spid="_x0000_s15364" name="Wykres" r:id="rId5" imgW="1685711" imgH="914614" progId="MSGraph.Chart.8">
              <p:embed followColorScheme="full"/>
            </p:oleObj>
          </a:graphicData>
        </a:graphic>
      </p:graphicFrame>
      <p:sp>
        <p:nvSpPr>
          <p:cNvPr id="15372" name="AutoShape 11"/>
          <p:cNvSpPr>
            <a:spLocks noChangeArrowheads="1"/>
          </p:cNvSpPr>
          <p:nvPr/>
        </p:nvSpPr>
        <p:spPr bwMode="auto">
          <a:xfrm>
            <a:off x="7000875" y="5857875"/>
            <a:ext cx="1692275" cy="5064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3" name="AutoShape 12" descr="zielony1"/>
          <p:cNvSpPr>
            <a:spLocks noChangeArrowheads="1"/>
          </p:cNvSpPr>
          <p:nvPr/>
        </p:nvSpPr>
        <p:spPr bwMode="auto">
          <a:xfrm>
            <a:off x="4643438" y="3071813"/>
            <a:ext cx="533400" cy="504825"/>
          </a:xfrm>
          <a:prstGeom prst="downArrow">
            <a:avLst>
              <a:gd name="adj1" fmla="val 50000"/>
              <a:gd name="adj2" fmla="val 25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374" name="Text Box 5"/>
          <p:cNvSpPr txBox="1">
            <a:spLocks noChangeArrowheads="1"/>
          </p:cNvSpPr>
          <p:nvPr/>
        </p:nvSpPr>
        <p:spPr bwMode="auto">
          <a:xfrm>
            <a:off x="2143125" y="6611938"/>
            <a:ext cx="36263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 i="1" dirty="0"/>
              <a:t>Źródło: </a:t>
            </a:r>
            <a:r>
              <a:rPr lang="pl-PL" sz="1000" i="1" dirty="0" err="1"/>
              <a:t>Pentor</a:t>
            </a:r>
            <a:r>
              <a:rPr lang="pl-PL" sz="1000" i="1" dirty="0"/>
              <a:t> </a:t>
            </a:r>
            <a:r>
              <a:rPr lang="pl-PL" sz="1000" i="1" dirty="0" err="1"/>
              <a:t>Research</a:t>
            </a:r>
            <a:r>
              <a:rPr lang="pl-PL" sz="1000" i="1" dirty="0"/>
              <a:t> </a:t>
            </a:r>
            <a:r>
              <a:rPr lang="pl-PL" sz="1000" i="1" dirty="0" smtClean="0"/>
              <a:t>International na zlecenie ZBP, </a:t>
            </a:r>
            <a:r>
              <a:rPr lang="pl-PL" sz="1000" i="1" dirty="0"/>
              <a:t>2010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99080-EBA8-4CD8-AEF0-C820F6F69665}" type="slidenum">
              <a:rPr lang="pl-PL" smtClean="0"/>
              <a:pPr>
                <a:defRPr/>
              </a:pPr>
              <a:t>18</a:t>
            </a:fld>
            <a:endParaRPr lang="pl-PL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5938" y="1643063"/>
            <a:ext cx="720090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5400" b="1" kern="0" dirty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WSPÓLNE </a:t>
            </a:r>
            <a:r>
              <a:rPr lang="pl-PL" sz="5400" b="1" kern="0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WYZWANIA I </a:t>
            </a:r>
            <a:r>
              <a:rPr lang="pl-PL" sz="5400" b="1" kern="0" dirty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WSPÓLNE SZANSE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857375" y="142875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  <a:cs typeface="+mj-cs"/>
              </a:rPr>
              <a:t>STYMULATORY </a:t>
            </a:r>
            <a:r>
              <a:rPr lang="pl-PL" sz="3600" b="1" dirty="0" smtClean="0">
                <a:latin typeface="+mj-lt"/>
                <a:ea typeface="+mj-ea"/>
                <a:cs typeface="+mj-cs"/>
              </a:rPr>
              <a:t>1/3</a:t>
            </a:r>
            <a:r>
              <a:rPr lang="pl-PL" sz="3600" b="1" dirty="0">
                <a:latin typeface="+mj-lt"/>
                <a:ea typeface="+mj-ea"/>
                <a:cs typeface="+mj-cs"/>
              </a:rPr>
              <a:t/>
            </a:r>
            <a:br>
              <a:rPr lang="pl-PL" sz="3600" b="1" dirty="0">
                <a:latin typeface="+mj-lt"/>
                <a:ea typeface="+mj-ea"/>
                <a:cs typeface="+mj-cs"/>
              </a:rPr>
            </a:br>
            <a:endParaRPr lang="pl-PL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000232" y="928688"/>
            <a:ext cx="7000893" cy="56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Konieczność zapewnienia środków na realizację zadań </a:t>
            </a:r>
            <a:r>
              <a:rPr lang="pl-PL" sz="2400" b="1" dirty="0" err="1"/>
              <a:t>jst</a:t>
            </a:r>
            <a:r>
              <a:rPr lang="pl-PL" sz="2400" b="1" dirty="0"/>
              <a:t>  </a:t>
            </a:r>
            <a:endParaRPr lang="pl-PL" sz="2400" b="1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800" b="1" dirty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Ograniczone środki </a:t>
            </a:r>
            <a:r>
              <a:rPr lang="pl-PL" sz="2400" b="1" dirty="0" smtClean="0"/>
              <a:t>publiczne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800" b="1" dirty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Inwestycje, w tym przede wszystkim w ramach procesu absorpcji środków UE, EURO </a:t>
            </a:r>
            <a:r>
              <a:rPr lang="pl-PL" sz="2400" b="1" dirty="0" smtClean="0"/>
              <a:t>2012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900" b="1" dirty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Obniżanie kosztów obsługi finansowej (np. współpraca w zakresie rozwoju obrotu </a:t>
            </a:r>
            <a:r>
              <a:rPr lang="pl-PL" sz="2400" b="1" dirty="0" smtClean="0"/>
              <a:t>bezgotówkowego</a:t>
            </a:r>
            <a:r>
              <a:rPr lang="pl-PL" sz="2400" b="1" dirty="0"/>
              <a:t>, </a:t>
            </a:r>
            <a:r>
              <a:rPr lang="pl-PL" sz="2400" b="1" dirty="0" err="1"/>
              <a:t>mikropłatności</a:t>
            </a:r>
            <a:r>
              <a:rPr lang="pl-PL" sz="2400" b="1" dirty="0" smtClean="0"/>
              <a:t>)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800" b="1" dirty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Zaufanie do banków jako </a:t>
            </a:r>
            <a:r>
              <a:rPr lang="pl-PL" sz="2400" b="1" dirty="0" smtClean="0"/>
              <a:t>profesjonalistów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800" b="1" dirty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/>
              <a:t>Niskie ryzyko kredytowe </a:t>
            </a:r>
            <a:r>
              <a:rPr lang="pl-PL" sz="2400" b="1" dirty="0" err="1" smtClean="0"/>
              <a:t>jst</a:t>
            </a:r>
            <a:endParaRPr lang="pl-PL" sz="2400" b="1" dirty="0"/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2071670" y="0"/>
            <a:ext cx="6829425" cy="1143000"/>
          </a:xfrm>
        </p:spPr>
        <p:txBody>
          <a:bodyPr/>
          <a:lstStyle/>
          <a:p>
            <a:pPr algn="l"/>
            <a:r>
              <a:rPr lang="pl-PL" b="1" dirty="0" smtClean="0"/>
              <a:t>Zakres wystąpienia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1714500" y="1857375"/>
            <a:ext cx="7215188" cy="2571750"/>
          </a:xfrm>
        </p:spPr>
        <p:txBody>
          <a:bodyPr/>
          <a:lstStyle/>
          <a:p>
            <a:r>
              <a:rPr lang="pl-PL" b="1" i="1" dirty="0" smtClean="0"/>
              <a:t>KONDYCJA FINANSOWA JST JAKO KLIENTA BANKU</a:t>
            </a:r>
          </a:p>
          <a:p>
            <a:pPr>
              <a:buNone/>
            </a:pPr>
            <a:endParaRPr lang="pl-PL" b="1" i="1" dirty="0" smtClean="0"/>
          </a:p>
          <a:p>
            <a:r>
              <a:rPr lang="pl-PL" b="1" i="1" dirty="0" smtClean="0"/>
              <a:t>DETERMINANTY ZMIAN I OCZEKIWAŃ</a:t>
            </a:r>
          </a:p>
          <a:p>
            <a:pPr>
              <a:buNone/>
            </a:pPr>
            <a:endParaRPr lang="pl-PL" b="1" i="1" dirty="0" smtClean="0"/>
          </a:p>
          <a:p>
            <a:r>
              <a:rPr lang="pl-PL" b="1" i="1" dirty="0" smtClean="0"/>
              <a:t>WSPÓLNE WYZWANIA I SZANSE</a:t>
            </a:r>
          </a:p>
          <a:p>
            <a:pPr>
              <a:buFont typeface="Arial" pitchFamily="34" charset="0"/>
              <a:buNone/>
            </a:pPr>
            <a:endParaRPr lang="pl-PL" b="1" i="1" dirty="0" smtClean="0"/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928813" y="928688"/>
            <a:ext cx="70008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Wzrost możliwości kredytowych banków w 2010r. (względem 2009r.)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Konieczność poprawienia płynności finansowej </a:t>
            </a:r>
            <a:r>
              <a:rPr lang="pl-PL" sz="2400" b="1" dirty="0" err="1" smtClean="0"/>
              <a:t>jst</a:t>
            </a:r>
            <a:endParaRPr lang="pl-PL" sz="2400" b="1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Dobra kondycja finansowa danej </a:t>
            </a:r>
            <a:r>
              <a:rPr lang="pl-PL" sz="2400" b="1" dirty="0" err="1" smtClean="0"/>
              <a:t>jst</a:t>
            </a:r>
            <a:endParaRPr lang="pl-PL" sz="2400" b="1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Rosnące zainteresowanie rynkiem papierów wartościowych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err="1" smtClean="0"/>
              <a:t>Jst</a:t>
            </a:r>
            <a:r>
              <a:rPr lang="pl-PL" sz="2400" b="1" dirty="0" smtClean="0"/>
              <a:t> zdeponowały w bankach (do końca 2009r.) prawie 16 mld zł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Nowe zasady zadłużania się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- szczególnie korzystne dla finansowania dużych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Coraz </a:t>
            </a:r>
            <a:r>
              <a:rPr lang="pl-PL" sz="2400" b="1" dirty="0"/>
              <a:t>lepiej przygotowywane projekty inwestycyjne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857375" y="142875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  <a:cs typeface="+mj-cs"/>
              </a:rPr>
              <a:t>STYMULATORY </a:t>
            </a:r>
            <a:r>
              <a:rPr lang="pl-PL" sz="3600" b="1" dirty="0" smtClean="0">
                <a:latin typeface="+mj-lt"/>
                <a:ea typeface="+mj-ea"/>
                <a:cs typeface="+mj-cs"/>
              </a:rPr>
              <a:t>2/3</a:t>
            </a:r>
            <a:r>
              <a:rPr lang="pl-PL" sz="3600" b="1" dirty="0">
                <a:latin typeface="+mj-lt"/>
                <a:ea typeface="+mj-ea"/>
                <a:cs typeface="+mj-cs"/>
              </a:rPr>
              <a:t/>
            </a:r>
            <a:br>
              <a:rPr lang="pl-PL" sz="3600" b="1" dirty="0">
                <a:latin typeface="+mj-lt"/>
                <a:ea typeface="+mj-ea"/>
                <a:cs typeface="+mj-cs"/>
              </a:rPr>
            </a:br>
            <a:endParaRPr lang="pl-PL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928813" y="928688"/>
            <a:ext cx="70008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Powiązania mniejszych </a:t>
            </a:r>
            <a:r>
              <a:rPr lang="pl-PL" sz="2400" b="1" dirty="0" err="1" smtClean="0"/>
              <a:t>jst</a:t>
            </a:r>
            <a:r>
              <a:rPr lang="pl-PL" sz="2400" b="1" dirty="0" smtClean="0"/>
              <a:t> z bankami lokalnymi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Likwidacja skutków  klęsk żywiołowych (w tym np. powodzi).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Współpraca z </a:t>
            </a:r>
            <a:r>
              <a:rPr lang="pl-PL" sz="2400" b="1" dirty="0" err="1" smtClean="0"/>
              <a:t>WFOŚiGW</a:t>
            </a:r>
            <a:r>
              <a:rPr lang="pl-PL" sz="2400" b="1" dirty="0" smtClean="0"/>
              <a:t>- projekty proekologiczne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Rewitalizacja miast- JESSICA.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Inżynieria finansowa dla regionalnych </a:t>
            </a:r>
            <a:r>
              <a:rPr lang="pl-PL" sz="2400" b="1" dirty="0" err="1" smtClean="0"/>
              <a:t>mśp</a:t>
            </a:r>
            <a:r>
              <a:rPr lang="pl-PL" sz="2400" b="1" dirty="0" smtClean="0"/>
              <a:t>, np. JEREMIE, fundusze poręczeń kredytowych.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CSR- banki wspierające lokalne </a:t>
            </a:r>
            <a:r>
              <a:rPr lang="pl-PL" sz="2400" b="1" dirty="0"/>
              <a:t>s</a:t>
            </a:r>
            <a:r>
              <a:rPr lang="pl-PL" sz="2400" b="1" dirty="0" smtClean="0"/>
              <a:t>połeczności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400" b="1" dirty="0" smtClean="0"/>
              <a:t>Krajowa Strategia Rozwoju Regionalnego 2010-2020</a:t>
            </a:r>
            <a:endParaRPr lang="pl-PL" sz="2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857375" y="142875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  <a:cs typeface="+mj-cs"/>
              </a:rPr>
              <a:t>STYMULATORY </a:t>
            </a:r>
            <a:r>
              <a:rPr lang="pl-PL" sz="3600" b="1" dirty="0" smtClean="0">
                <a:latin typeface="+mj-lt"/>
                <a:ea typeface="+mj-ea"/>
                <a:cs typeface="+mj-cs"/>
              </a:rPr>
              <a:t>3/</a:t>
            </a:r>
            <a:r>
              <a:rPr lang="pl-PL" sz="3600" b="1" dirty="0" err="1" smtClean="0">
                <a:latin typeface="+mj-lt"/>
                <a:ea typeface="+mj-ea"/>
                <a:cs typeface="+mj-cs"/>
              </a:rPr>
              <a:t>3</a:t>
            </a:r>
            <a:r>
              <a:rPr lang="pl-PL" sz="3600" b="1" dirty="0">
                <a:latin typeface="+mj-lt"/>
                <a:ea typeface="+mj-ea"/>
                <a:cs typeface="+mj-cs"/>
              </a:rPr>
              <a:t/>
            </a:r>
            <a:br>
              <a:rPr lang="pl-PL" sz="3600" b="1" dirty="0">
                <a:latin typeface="+mj-lt"/>
                <a:ea typeface="+mj-ea"/>
                <a:cs typeface="+mj-cs"/>
              </a:rPr>
            </a:br>
            <a:endParaRPr lang="pl-PL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</a:rPr>
              <a:t>HAMULCE </a:t>
            </a:r>
            <a:r>
              <a:rPr lang="pl-PL" sz="3600" b="1" dirty="0" smtClean="0">
                <a:latin typeface="+mj-lt"/>
                <a:ea typeface="+mj-ea"/>
              </a:rPr>
              <a:t>1/3</a:t>
            </a:r>
            <a:r>
              <a:rPr lang="pl-PL" sz="3600" b="1" dirty="0">
                <a:latin typeface="+mj-lt"/>
                <a:ea typeface="+mj-ea"/>
              </a:rPr>
              <a:t/>
            </a:r>
            <a:br>
              <a:rPr lang="pl-PL" sz="3600" b="1" dirty="0">
                <a:latin typeface="+mj-lt"/>
                <a:ea typeface="+mj-ea"/>
              </a:rPr>
            </a:br>
            <a:endParaRPr lang="pl-PL" sz="3600" dirty="0">
              <a:latin typeface="+mj-lt"/>
              <a:ea typeface="+mj-ea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857375" y="1285860"/>
            <a:ext cx="7286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Spadek dochodów </a:t>
            </a:r>
            <a:r>
              <a:rPr lang="pl-PL" sz="2000" b="1" dirty="0" err="1"/>
              <a:t>jst</a:t>
            </a:r>
            <a:r>
              <a:rPr lang="pl-PL" sz="2000" b="1" dirty="0"/>
              <a:t>,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Rosnące zadłużenie </a:t>
            </a:r>
            <a:r>
              <a:rPr lang="pl-PL" sz="2000" b="1" dirty="0" err="1"/>
              <a:t>jst</a:t>
            </a:r>
            <a:r>
              <a:rPr lang="pl-PL" sz="2000" b="1" dirty="0"/>
              <a:t>, szczególnie największych miast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Kumulacja inwestycji sektora </a:t>
            </a:r>
            <a:r>
              <a:rPr lang="pl-PL" sz="2000" b="1" dirty="0" err="1"/>
              <a:t>jst</a:t>
            </a:r>
            <a:r>
              <a:rPr lang="pl-PL" sz="2000" b="1" dirty="0"/>
              <a:t> w l.2011-2012; wpłynie kumulująco na rynek budowlany (wzrost cen)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Nowe podstawy zadłużania się przez </a:t>
            </a:r>
            <a:r>
              <a:rPr lang="pl-PL" sz="2000" b="1" dirty="0" err="1"/>
              <a:t>jst</a:t>
            </a:r>
            <a:r>
              <a:rPr lang="pl-PL" sz="2000" b="1" dirty="0"/>
              <a:t> od 2013r.- cześć </a:t>
            </a:r>
            <a:r>
              <a:rPr lang="pl-PL" sz="2000" b="1" dirty="0" err="1"/>
              <a:t>jst</a:t>
            </a:r>
            <a:r>
              <a:rPr lang="pl-PL" sz="2000" b="1" dirty="0"/>
              <a:t> może zostać pozbawiona dostępu do finansowania zewnętrznego; brak informacji/ekspertyz nt. modelu finansowania dla takich </a:t>
            </a:r>
            <a:r>
              <a:rPr lang="pl-PL" sz="2000" b="1" dirty="0" err="1"/>
              <a:t>jst</a:t>
            </a:r>
            <a:r>
              <a:rPr lang="pl-PL" sz="2000" b="1" dirty="0"/>
              <a:t>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Niska świadomość konstrukcji PPP, nieufność lub </a:t>
            </a:r>
            <a:r>
              <a:rPr lang="pl-PL" sz="2000" b="1" dirty="0" err="1"/>
              <a:t>niepartnerskie</a:t>
            </a:r>
            <a:r>
              <a:rPr lang="pl-PL" sz="2000" b="1" dirty="0"/>
              <a:t> zasady wprowadzania PPP (np. oczekiwanie przejęcia całego ryzyka przez inwestora).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2000" b="1" dirty="0"/>
              <a:t>Brak wiedzy i umiejętności obsługi nt. innych niż kredyt instrumentów finansowych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Prostokąt 2"/>
          <p:cNvSpPr>
            <a:spLocks noChangeArrowheads="1"/>
          </p:cNvSpPr>
          <p:nvPr/>
        </p:nvSpPr>
        <p:spPr bwMode="auto">
          <a:xfrm>
            <a:off x="1714500" y="1000125"/>
            <a:ext cx="7429500" cy="59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1900" b="1" dirty="0" smtClean="0"/>
              <a:t>Brak </a:t>
            </a:r>
            <a:r>
              <a:rPr lang="pl-PL" sz="1900" b="1" dirty="0" err="1" smtClean="0"/>
              <a:t>interoperacyjności</a:t>
            </a:r>
            <a:r>
              <a:rPr lang="pl-PL" sz="1900" b="1" dirty="0" smtClean="0"/>
              <a:t> i automatyzacji systemów finansowo-księgowych </a:t>
            </a:r>
            <a:r>
              <a:rPr lang="pl-PL" sz="1900" b="1" dirty="0" err="1" smtClean="0"/>
              <a:t>jst</a:t>
            </a:r>
            <a:r>
              <a:rPr lang="pl-PL" sz="1900" b="1" dirty="0" smtClean="0"/>
              <a:t> z bankowością elektroniczną wpływający na wzrost kosztów obsługi finansowej.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1900" b="1" dirty="0" smtClean="0"/>
              <a:t>Nieprofesjonalnie przygotowane projekty inwestycyjne (np. często </a:t>
            </a:r>
            <a:r>
              <a:rPr lang="pl-PL" sz="1900" b="1" dirty="0" err="1" smtClean="0"/>
              <a:t>niedoszacowane</a:t>
            </a:r>
            <a:r>
              <a:rPr lang="pl-PL" sz="1900" b="1" dirty="0" smtClean="0"/>
              <a:t> lub przeszacowane; kierowanie się determinantami politycznymi/wizerunkowymi a nie ekonomicznymi, wg filozofii typu: „basen/stadion w każdej wsi - najlepiej tuż przed wyborami! Bez względu na późniejsze koszty jego eksploatacji”); Zbyt późne włączanie banku do procesu przygotowania projektu; nierealne </a:t>
            </a:r>
            <a:r>
              <a:rPr lang="pl-PL" sz="1900" b="1" dirty="0" err="1" smtClean="0"/>
              <a:t>SIWZ-y</a:t>
            </a:r>
            <a:r>
              <a:rPr lang="pl-PL" sz="1900" b="1" dirty="0" smtClean="0"/>
              <a:t>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1900" b="1" dirty="0" smtClean="0"/>
              <a:t>Wzrost ceny pieniądza i skrócenie czasu kredytowania; wpływ kryzysu na potencjał banków.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1900" b="1" dirty="0" smtClean="0"/>
              <a:t>Wzrost roli Państwa na rynku finansowania </a:t>
            </a:r>
            <a:r>
              <a:rPr lang="pl-PL" sz="1900" b="1" dirty="0" err="1" smtClean="0"/>
              <a:t>jst</a:t>
            </a:r>
            <a:r>
              <a:rPr lang="pl-PL" sz="1900" b="1" dirty="0" smtClean="0"/>
              <a:t> i wypieranie banków komercyjnych i spółdzielczych z tego rynku.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sz="1900" b="1" dirty="0" smtClean="0"/>
              <a:t>Konieczność stosowania procedur zamówień publicznych (czas, pracochłonność, biurokracja).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endParaRPr lang="pl-PL" sz="1900" b="1" dirty="0" smtClean="0"/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endParaRPr lang="pl-PL" sz="16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</a:rPr>
              <a:t>HAMULCE </a:t>
            </a:r>
            <a:r>
              <a:rPr lang="pl-PL" sz="3600" b="1" dirty="0" smtClean="0">
                <a:latin typeface="+mj-lt"/>
                <a:ea typeface="+mj-ea"/>
              </a:rPr>
              <a:t>2/3</a:t>
            </a:r>
            <a:r>
              <a:rPr lang="pl-PL" sz="3600" b="1" dirty="0">
                <a:latin typeface="+mj-lt"/>
                <a:ea typeface="+mj-ea"/>
              </a:rPr>
              <a:t/>
            </a:r>
            <a:br>
              <a:rPr lang="pl-PL" sz="3600" b="1" dirty="0">
                <a:latin typeface="+mj-lt"/>
                <a:ea typeface="+mj-ea"/>
              </a:rPr>
            </a:br>
            <a:endParaRPr lang="pl-PL" sz="3600" dirty="0">
              <a:latin typeface="+mj-lt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Prostokąt 2"/>
          <p:cNvSpPr>
            <a:spLocks noChangeArrowheads="1"/>
          </p:cNvSpPr>
          <p:nvPr/>
        </p:nvSpPr>
        <p:spPr bwMode="auto">
          <a:xfrm>
            <a:off x="1714500" y="1000125"/>
            <a:ext cx="7429500" cy="57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Zróżnicowane stanowiska lub negatywne opinie RIO nt. możliwości stosowania przez </a:t>
            </a:r>
            <a:r>
              <a:rPr lang="pl-PL" b="1" dirty="0" err="1" smtClean="0"/>
              <a:t>jst</a:t>
            </a:r>
            <a:r>
              <a:rPr lang="pl-PL" b="1" dirty="0" smtClean="0"/>
              <a:t> innych niż kredyt i obligacje form finansowania (np. </a:t>
            </a:r>
            <a:r>
              <a:rPr lang="pl-PL" b="1" dirty="0" err="1" smtClean="0"/>
              <a:t>faktoringu</a:t>
            </a:r>
            <a:r>
              <a:rPr lang="pl-PL" b="1" dirty="0" smtClean="0"/>
              <a:t>).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Opóźnienia w uruchamianiu środków UE.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Problemy z uzyskaniem porozumienia </a:t>
            </a:r>
            <a:r>
              <a:rPr lang="pl-PL" b="1" dirty="0" err="1" smtClean="0"/>
              <a:t>jst</a:t>
            </a:r>
            <a:r>
              <a:rPr lang="pl-PL" b="1" dirty="0" smtClean="0"/>
              <a:t> </a:t>
            </a:r>
            <a:r>
              <a:rPr lang="pl-PL" b="1" dirty="0" err="1" smtClean="0"/>
              <a:t>ws</a:t>
            </a:r>
            <a:r>
              <a:rPr lang="pl-PL" b="1" dirty="0" smtClean="0"/>
              <a:t>. realizacji wspólnych projektów międzykomunalnych.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Brak lub problematyczna interpretacja przepisów wpływających na inwestycje (dot. np. planowania i zagospodarowania przestrzennego,  podatków,  rewitalizacji,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l-PL" b="1" dirty="0" smtClean="0"/>
              <a:t>	obszarów metropolitarnych).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Rozbudowany system nadzoru nad </a:t>
            </a:r>
            <a:r>
              <a:rPr lang="pl-PL" b="1" dirty="0" err="1" smtClean="0"/>
              <a:t>jst</a:t>
            </a:r>
            <a:r>
              <a:rPr lang="pl-PL" b="1" dirty="0" smtClean="0"/>
              <a:t>, powodujący brak elastyczności- szczególnie w sytuacjach spowolnienia gospodarczego i konieczności reakcji rynkowych.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Problematyka pomocy publicznej- konieczność szybkiej i rzetelnej ekspertyzy.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Niska jakość </a:t>
            </a:r>
            <a:r>
              <a:rPr lang="pl-PL" b="1" dirty="0" err="1" smtClean="0"/>
              <a:t>good</a:t>
            </a:r>
            <a:r>
              <a:rPr lang="pl-PL" b="1" dirty="0" smtClean="0"/>
              <a:t> </a:t>
            </a:r>
            <a:r>
              <a:rPr lang="pl-PL" b="1" dirty="0" err="1" smtClean="0"/>
              <a:t>governance</a:t>
            </a:r>
            <a:r>
              <a:rPr lang="pl-PL" b="1" dirty="0" smtClean="0"/>
              <a:t> (w tym partnerstwa); 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r>
              <a:rPr lang="pl-PL" b="1" dirty="0" smtClean="0"/>
              <a:t>Konkurencja sektora </a:t>
            </a:r>
            <a:r>
              <a:rPr lang="pl-PL" b="1" dirty="0" err="1" smtClean="0"/>
              <a:t>jst</a:t>
            </a:r>
            <a:r>
              <a:rPr lang="pl-PL" b="1" dirty="0" smtClean="0"/>
              <a:t> z potrzebami innych uczestników rynku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</a:pPr>
            <a:endParaRPr lang="pl-PL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57375" y="142852"/>
            <a:ext cx="7286625" cy="500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l-PL" sz="3600" b="1" dirty="0">
                <a:latin typeface="+mj-lt"/>
                <a:ea typeface="+mj-ea"/>
              </a:rPr>
              <a:t>HAMULCE </a:t>
            </a:r>
            <a:r>
              <a:rPr lang="pl-PL" sz="3600" b="1" dirty="0" smtClean="0">
                <a:latin typeface="+mj-lt"/>
                <a:ea typeface="+mj-ea"/>
              </a:rPr>
              <a:t>3/</a:t>
            </a:r>
            <a:r>
              <a:rPr lang="pl-PL" sz="3600" b="1" dirty="0" err="1" smtClean="0">
                <a:latin typeface="+mj-lt"/>
                <a:ea typeface="+mj-ea"/>
              </a:rPr>
              <a:t>3</a:t>
            </a:r>
            <a:r>
              <a:rPr lang="pl-PL" sz="3600" b="1" dirty="0">
                <a:latin typeface="+mj-lt"/>
                <a:ea typeface="+mj-ea"/>
              </a:rPr>
              <a:t/>
            </a:r>
            <a:br>
              <a:rPr lang="pl-PL" sz="3600" b="1" dirty="0">
                <a:latin typeface="+mj-lt"/>
                <a:ea typeface="+mj-ea"/>
              </a:rPr>
            </a:br>
            <a:endParaRPr lang="pl-PL" sz="3600" dirty="0">
              <a:latin typeface="+mj-lt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00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200" i="1" dirty="0"/>
              <a:t>Źródło: ZBP, na podstawie opinii </a:t>
            </a:r>
            <a:r>
              <a:rPr lang="pl-PL" sz="1200" i="1" dirty="0" smtClean="0"/>
              <a:t>Banków i JST, </a:t>
            </a:r>
            <a:r>
              <a:rPr lang="pl-PL" sz="1200" i="1" dirty="0"/>
              <a:t>2010r.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1714500" y="2357438"/>
            <a:ext cx="7429500" cy="1143000"/>
          </a:xfrm>
        </p:spPr>
        <p:txBody>
          <a:bodyPr/>
          <a:lstStyle/>
          <a:p>
            <a: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INNE PROPOZYCJE WSPIERAJĄCE ZARZĄDZANIE </a:t>
            </a:r>
            <a:b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FINANSAMI W JST</a:t>
            </a: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4000" b="1" dirty="0" smtClean="0"/>
              <a:t>ZESPÓŁ DS. FINANSOWANIA JST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918" y="1000108"/>
            <a:ext cx="7358082" cy="5572164"/>
          </a:xfrm>
        </p:spPr>
        <p:txBody>
          <a:bodyPr/>
          <a:lstStyle/>
          <a:p>
            <a:r>
              <a:rPr lang="pl-PL" dirty="0" smtClean="0"/>
              <a:t>Powołany z inicjatywy ZBP w sierpniu b.r.</a:t>
            </a:r>
          </a:p>
          <a:p>
            <a:r>
              <a:rPr lang="pl-PL" dirty="0" smtClean="0"/>
              <a:t>Głównym celem działania zespołu jest </a:t>
            </a:r>
            <a:r>
              <a:rPr lang="pl-PL" dirty="0" smtClean="0">
                <a:latin typeface="+mj-lt"/>
                <a:cs typeface="Arial" pitchFamily="34" charset="0"/>
              </a:rPr>
              <a:t>poprawa  prawnych i ekonomicznych uwarunkowań współpracy banków z JST</a:t>
            </a:r>
          </a:p>
          <a:p>
            <a:r>
              <a:rPr lang="pl-PL" dirty="0" smtClean="0">
                <a:latin typeface="+mj-lt"/>
                <a:cs typeface="Arial" pitchFamily="34" charset="0"/>
              </a:rPr>
              <a:t>Uczestnikami prac zespołu są przedstawiciele banków finansujących JST (komercyjne i spółdzielcze)</a:t>
            </a:r>
          </a:p>
          <a:p>
            <a:pPr>
              <a:buNone/>
            </a:pPr>
            <a:endParaRPr lang="pl-PL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+mj-lt"/>
                <a:cs typeface="Arial" pitchFamily="34" charset="0"/>
              </a:rPr>
              <a:t>Kontakt: Arkadiusz Lewicki – Dyrektor w ZBP, </a:t>
            </a:r>
          </a:p>
          <a:p>
            <a:pPr>
              <a:buNone/>
            </a:pPr>
            <a:r>
              <a:rPr lang="pl-PL" sz="2400" dirty="0" smtClean="0">
                <a:latin typeface="+mj-lt"/>
                <a:cs typeface="Arial" pitchFamily="34" charset="0"/>
              </a:rPr>
              <a:t>e-mail: </a:t>
            </a:r>
            <a:r>
              <a:rPr lang="pl-PL" sz="2400" dirty="0" err="1" smtClean="0">
                <a:latin typeface="+mj-lt"/>
                <a:cs typeface="Arial" pitchFamily="34" charset="0"/>
              </a:rPr>
              <a:t>arkadiusz.lewicki@zbp.pl</a:t>
            </a:r>
            <a:endParaRPr lang="pl-PL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14950"/>
            <a:ext cx="1785918" cy="11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22A0A-3532-4F41-8BE0-30702DA4A8B2}" type="slidenum">
              <a:rPr lang="pl-PL" smtClean="0"/>
              <a:pPr>
                <a:defRPr/>
              </a:pPr>
              <a:t>27</a:t>
            </a:fld>
            <a:endParaRPr lang="pl-PL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1857375" y="5786438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Centrum Prawa Bankowego </a:t>
            </a:r>
          </a:p>
          <a:p>
            <a:r>
              <a:rPr lang="pl-PL" b="1"/>
              <a:t>i Informacji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00250" y="2786063"/>
            <a:ext cx="4284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Biuro Informacji Kredytowej</a:t>
            </a:r>
          </a:p>
        </p:txBody>
      </p:sp>
      <p:pic>
        <p:nvPicPr>
          <p:cNvPr id="57349" name="Picture 5" descr="k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857375"/>
            <a:ext cx="15128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50" name="Group 7"/>
          <p:cNvGrpSpPr>
            <a:grpSpLocks/>
          </p:cNvGrpSpPr>
          <p:nvPr/>
        </p:nvGrpSpPr>
        <p:grpSpPr bwMode="auto">
          <a:xfrm>
            <a:off x="5286375" y="2643188"/>
            <a:ext cx="1692275" cy="792162"/>
            <a:chOff x="1680" y="799"/>
            <a:chExt cx="2659" cy="1316"/>
          </a:xfrm>
        </p:grpSpPr>
        <p:pic>
          <p:nvPicPr>
            <p:cNvPr id="57363" name="Picture 8" descr="Niebieska lignina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" y="799"/>
              <a:ext cx="1793" cy="106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7364" name="Picture 9" descr="Niebieska lignina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895"/>
              <a:ext cx="2659" cy="22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735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3500438"/>
            <a:ext cx="140493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52" name="Group 11"/>
          <p:cNvGrpSpPr>
            <a:grpSpLocks/>
          </p:cNvGrpSpPr>
          <p:nvPr/>
        </p:nvGrpSpPr>
        <p:grpSpPr bwMode="auto">
          <a:xfrm>
            <a:off x="4857752" y="6072204"/>
            <a:ext cx="2623549" cy="521912"/>
            <a:chOff x="930" y="1661"/>
            <a:chExt cx="8020" cy="890"/>
          </a:xfrm>
        </p:grpSpPr>
        <p:sp>
          <p:nvSpPr>
            <p:cNvPr id="57361" name="Rectangle 12"/>
            <p:cNvSpPr>
              <a:spLocks noChangeArrowheads="1"/>
            </p:cNvSpPr>
            <p:nvPr/>
          </p:nvSpPr>
          <p:spPr bwMode="auto">
            <a:xfrm>
              <a:off x="1804" y="2026"/>
              <a:ext cx="7146" cy="5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l-PL" sz="1400" b="1" dirty="0" smtClean="0"/>
                <a:t>KOWEGO I INFORMACJI</a:t>
              </a:r>
              <a:r>
                <a:rPr lang="pl-PL" sz="1400" dirty="0" smtClean="0"/>
                <a:t> </a:t>
              </a:r>
              <a:endParaRPr lang="pl-PL" sz="1400" dirty="0"/>
            </a:p>
          </p:txBody>
        </p:sp>
        <p:pic>
          <p:nvPicPr>
            <p:cNvPr id="57362" name="Picture 13" descr="cpbi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30" y="1661"/>
              <a:ext cx="65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53" name="Picture 7" descr="ZBP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1071563"/>
            <a:ext cx="73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9"/>
          <p:cNvSpPr>
            <a:spLocks noChangeArrowheads="1"/>
          </p:cNvSpPr>
          <p:nvPr/>
        </p:nvSpPr>
        <p:spPr bwMode="auto">
          <a:xfrm>
            <a:off x="2000250" y="1214438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Związek Banków Polskich</a:t>
            </a:r>
          </a:p>
        </p:txBody>
      </p:sp>
      <p:pic>
        <p:nvPicPr>
          <p:cNvPr id="57355" name="Picture 4" descr="centrum amr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4286250"/>
            <a:ext cx="25717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2000250" y="450056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AMRON</a:t>
            </a:r>
          </a:p>
        </p:txBody>
      </p:sp>
      <p:sp>
        <p:nvSpPr>
          <p:cNvPr id="57357" name="Prostokąt 21"/>
          <p:cNvSpPr>
            <a:spLocks noChangeArrowheads="1"/>
          </p:cNvSpPr>
          <p:nvPr/>
        </p:nvSpPr>
        <p:spPr bwMode="auto">
          <a:xfrm>
            <a:off x="2000250" y="2000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Krajowa Izba Rozliczeniowa</a:t>
            </a:r>
          </a:p>
        </p:txBody>
      </p:sp>
      <p:pic>
        <p:nvPicPr>
          <p:cNvPr id="5735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5072063"/>
            <a:ext cx="3357563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9" name="Rectangle 9"/>
          <p:cNvSpPr>
            <a:spLocks noChangeArrowheads="1"/>
          </p:cNvSpPr>
          <p:nvPr/>
        </p:nvSpPr>
        <p:spPr bwMode="auto">
          <a:xfrm>
            <a:off x="2000250" y="521493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CIG</a:t>
            </a:r>
          </a:p>
        </p:txBody>
      </p:sp>
      <p:sp>
        <p:nvSpPr>
          <p:cNvPr id="57360" name="Prostokąt 19"/>
          <p:cNvSpPr>
            <a:spLocks noChangeArrowheads="1"/>
          </p:cNvSpPr>
          <p:nvPr/>
        </p:nvSpPr>
        <p:spPr bwMode="auto">
          <a:xfrm>
            <a:off x="2000250" y="3643313"/>
            <a:ext cx="194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BIG Infomonitor</a:t>
            </a:r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3200" b="1" dirty="0" smtClean="0"/>
              <a:t>INSTYTUCJE WSPERAJĄCE WSPÓŁPRACĘ SEKTORA BANKOWEGO Z JST</a:t>
            </a:r>
            <a:endParaRPr lang="pl-PL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2"/>
          <p:cNvSpPr>
            <a:spLocks noChangeArrowheads="1"/>
          </p:cNvSpPr>
          <p:nvPr/>
        </p:nvSpPr>
        <p:spPr bwMode="auto">
          <a:xfrm>
            <a:off x="2066925" y="142875"/>
            <a:ext cx="6791325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66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dirty="0">
                <a:solidFill>
                  <a:srgbClr val="000080"/>
                </a:solidFill>
              </a:rPr>
              <a:t>MODEL WYMIANY INFORMACJI</a:t>
            </a:r>
          </a:p>
          <a:p>
            <a:pPr algn="ctr">
              <a:buClr>
                <a:srgbClr val="000066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000080"/>
                </a:solidFill>
              </a:rPr>
              <a:t>SEKTORA</a:t>
            </a:r>
            <a:r>
              <a:rPr lang="pl-PL" sz="2400" b="1" dirty="0">
                <a:solidFill>
                  <a:srgbClr val="000080"/>
                </a:solidFill>
              </a:rPr>
              <a:t> </a:t>
            </a:r>
            <a:r>
              <a:rPr lang="en-GB" sz="2400" b="1" dirty="0">
                <a:solidFill>
                  <a:srgbClr val="000080"/>
                </a:solidFill>
              </a:rPr>
              <a:t>BANKOWEGO</a:t>
            </a:r>
            <a:r>
              <a:rPr lang="pl-PL" sz="2400" b="1" dirty="0">
                <a:solidFill>
                  <a:srgbClr val="000080"/>
                </a:solidFill>
              </a:rPr>
              <a:t>  </a:t>
            </a:r>
            <a:endParaRPr lang="en-GB" sz="2400" b="1" dirty="0">
              <a:solidFill>
                <a:srgbClr val="00008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728664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ipsa 29"/>
          <p:cNvSpPr/>
          <p:nvPr/>
        </p:nvSpPr>
        <p:spPr>
          <a:xfrm>
            <a:off x="6858016" y="4357694"/>
            <a:ext cx="2285984" cy="35719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66175" y="1000108"/>
            <a:ext cx="6842125" cy="5429288"/>
          </a:xfrm>
        </p:spPr>
        <p:txBody>
          <a:bodyPr/>
          <a:lstStyle/>
          <a:p>
            <a:pPr algn="l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PRZEŁOM DLA GMIN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sz="2400" dirty="0" smtClean="0"/>
              <a:t>14 czerwca 2010 r. weszła w życie Ustawa o udostępnianiu informacji gospodarczych i wymianie danych gospodarczych (Ustawa o BIG). </a:t>
            </a:r>
          </a:p>
          <a:p>
            <a:pPr>
              <a:buNone/>
            </a:pPr>
            <a:r>
              <a:rPr lang="pl-PL" sz="2400" dirty="0" smtClean="0"/>
              <a:t>Dzięki wprowadzonym zmianom, samorządy lokalne mogą w pełni korzystać z usług oferowanych przez BIG </a:t>
            </a:r>
            <a:r>
              <a:rPr lang="pl-PL" sz="2400" dirty="0" err="1" smtClean="0"/>
              <a:t>InfoMonitor</a:t>
            </a:r>
            <a:r>
              <a:rPr lang="pl-PL" sz="2400" dirty="0" smtClean="0"/>
              <a:t>, które w poprzednim stanie prawnym zastrzeżone były dla ograniczonego kręgu Klientów.</a:t>
            </a:r>
          </a:p>
          <a:p>
            <a:pPr>
              <a:buNone/>
            </a:pPr>
            <a:r>
              <a:rPr lang="pl-PL" sz="2400" b="1" u="sng" dirty="0" smtClean="0"/>
              <a:t>Samorządy mogą wpisywać dłużników do Rejestru BIG.</a:t>
            </a:r>
            <a:r>
              <a:rPr lang="pl-PL" sz="2400" b="1" dirty="0" smtClean="0"/>
              <a:t> </a:t>
            </a:r>
          </a:p>
          <a:p>
            <a:endParaRPr lang="pl-PL" sz="2400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85918" y="0"/>
            <a:ext cx="7358082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NOWA USTAWA O BIG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57356" y="6572272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</a:t>
            </a:r>
            <a:r>
              <a:rPr lang="pl-PL" sz="1100" dirty="0" err="1" smtClean="0"/>
              <a:t>www.infomonitor.pl</a:t>
            </a:r>
            <a:endParaRPr lang="pl-PL" sz="1100" dirty="0"/>
          </a:p>
        </p:txBody>
      </p:sp>
    </p:spTree>
  </p:cSld>
  <p:clrMapOvr>
    <a:masterClrMapping/>
  </p:clrMapOvr>
  <p:transition spd="med" advTm="14336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1585913" y="2571750"/>
            <a:ext cx="7558087" cy="1143000"/>
          </a:xfrm>
        </p:spPr>
        <p:txBody>
          <a:bodyPr/>
          <a:lstStyle/>
          <a:p>
            <a:r>
              <a:rPr lang="pl-PL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 FINANSÓW </a:t>
            </a:r>
            <a:br>
              <a:rPr lang="pl-PL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JEDNOSTEK SAMORZĄDU TERYTORIALNEGO </a:t>
            </a:r>
            <a:br>
              <a:rPr lang="pl-PL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2010R.- W TYM ZOBOWIĄZANIA WOBEC BANKÓW</a:t>
            </a:r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292F6-CF2A-400A-BB16-6F7432D2B4B0}" type="slidenum">
              <a:rPr lang="pl-PL" smtClean="0"/>
              <a:pPr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85918" y="1000108"/>
            <a:ext cx="7358081" cy="5572164"/>
          </a:xfrm>
        </p:spPr>
        <p:txBody>
          <a:bodyPr/>
          <a:lstStyle/>
          <a:p>
            <a:pPr algn="l">
              <a:buNone/>
            </a:pPr>
            <a:r>
              <a:rPr lang="pl-PL" sz="1800" b="1" dirty="0" smtClean="0"/>
              <a:t>Biuro Informacji Gospodarczej </a:t>
            </a:r>
            <a:r>
              <a:rPr lang="pl-PL" sz="1800" b="1" dirty="0" err="1" smtClean="0"/>
              <a:t>InfoMonitor</a:t>
            </a:r>
            <a:r>
              <a:rPr lang="pl-PL" sz="1800" b="1" dirty="0" smtClean="0"/>
              <a:t> S.A.</a:t>
            </a:r>
            <a:r>
              <a:rPr lang="pl-PL" sz="1800" dirty="0" smtClean="0"/>
              <a:t> (BIG </a:t>
            </a:r>
            <a:r>
              <a:rPr lang="pl-PL" sz="1800" dirty="0" err="1" smtClean="0"/>
              <a:t>InfoMonitor</a:t>
            </a:r>
            <a:r>
              <a:rPr lang="pl-PL" sz="1800" dirty="0" smtClean="0"/>
              <a:t>) prowadzi Rejestr Dłużników BIG. </a:t>
            </a:r>
            <a:br>
              <a:rPr lang="pl-PL" sz="1800" dirty="0" smtClean="0"/>
            </a:br>
            <a:endParaRPr lang="pl-PL" sz="1800" dirty="0" smtClean="0"/>
          </a:p>
          <a:p>
            <a:pPr algn="l">
              <a:buNone/>
            </a:pPr>
            <a:r>
              <a:rPr lang="pl-PL" sz="1800" dirty="0" smtClean="0"/>
              <a:t>BIG </a:t>
            </a:r>
            <a:r>
              <a:rPr lang="pl-PL" sz="1800" dirty="0" err="1" smtClean="0"/>
              <a:t>InfoMonitor</a:t>
            </a:r>
            <a:r>
              <a:rPr lang="pl-PL" sz="1800" dirty="0" smtClean="0"/>
              <a:t> przyjmuje, przechowuje oraz udostępnia informacje gospodarcze o zadłużeniu konsumentów i przedsiębiorców. Działa w oparciu o Ustawę o BIG (Ustawa z dnia 9 kwietnia 2010 r. o udostępnianiu informacji gospodarczych i wymianie danych gospodarczych)</a:t>
            </a:r>
          </a:p>
          <a:p>
            <a:pPr algn="l">
              <a:buNone/>
            </a:pPr>
            <a:endParaRPr lang="pl-PL" sz="1800" dirty="0" smtClean="0"/>
          </a:p>
          <a:p>
            <a:pPr algn="l">
              <a:buNone/>
            </a:pPr>
            <a:r>
              <a:rPr lang="pl-PL" sz="1800" b="1" dirty="0" smtClean="0"/>
              <a:t>BIG </a:t>
            </a:r>
            <a:r>
              <a:rPr lang="pl-PL" sz="1800" b="1" dirty="0" err="1" smtClean="0"/>
              <a:t>InfoMonitor</a:t>
            </a:r>
            <a:r>
              <a:rPr lang="pl-PL" sz="1800" b="1" dirty="0" smtClean="0"/>
              <a:t> udostępnia przedsiębiorcom dane z baz Biura Informacji Kredytowej S.A. oraz Związku Banków Polskich. 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>BIG </a:t>
            </a:r>
            <a:r>
              <a:rPr lang="pl-PL" sz="1800" dirty="0" err="1" smtClean="0"/>
              <a:t>InfoMonitor</a:t>
            </a:r>
            <a:r>
              <a:rPr lang="pl-PL" sz="1800" dirty="0" smtClean="0"/>
              <a:t> stanowi platformę wymiany informacji pomiędzy sektorem bankowym i pozostałymi sektorami gospodarki.</a:t>
            </a:r>
          </a:p>
          <a:p>
            <a:pPr algn="l">
              <a:buNone/>
            </a:pP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Łącznie dysponuje dostępem do ponad 4,6 mln negatywnych informacji gospodarczych i danych gospodarczych.</a:t>
            </a:r>
            <a:endParaRPr lang="pl-PL" sz="18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3714776" cy="9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857356" y="6572272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</a:t>
            </a:r>
            <a:r>
              <a:rPr lang="pl-PL" sz="1100" dirty="0" err="1" smtClean="0"/>
              <a:t>www.infomonitor.pl</a:t>
            </a:r>
            <a:endParaRPr lang="pl-PL" sz="1100" dirty="0"/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85918" y="1000108"/>
            <a:ext cx="7358082" cy="55721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BIG </a:t>
            </a:r>
            <a:r>
              <a:rPr lang="pl-PL" sz="1800" dirty="0" err="1" smtClean="0"/>
              <a:t>InfoMonitor</a:t>
            </a:r>
            <a:r>
              <a:rPr lang="pl-PL" sz="1800" dirty="0" smtClean="0"/>
              <a:t> kładzie nacisk na precyzyjne i skuteczne rozwiązywanie problemów finansowych oraz zwiększenie bezpieczeństwa funkcjonowania jednostek samorządu terytorialnego i spółek od nich zależnych.</a:t>
            </a:r>
          </a:p>
          <a:p>
            <a:pPr>
              <a:buNone/>
            </a:pPr>
            <a:r>
              <a:rPr lang="pl-PL" sz="1800" b="1" dirty="0" smtClean="0"/>
              <a:t>Korzyści z przystąpienia do programu:</a:t>
            </a:r>
          </a:p>
          <a:p>
            <a:pPr>
              <a:buFont typeface="Wingdings" pitchFamily="2" charset="2"/>
              <a:buChar char="v"/>
            </a:pPr>
            <a:r>
              <a:rPr lang="pl-PL" sz="1800" b="1" dirty="0" smtClean="0"/>
              <a:t> Sprawdzanie przedsiębiorców i osób fizycznych</a:t>
            </a:r>
            <a:r>
              <a:rPr lang="pl-PL" sz="1800" dirty="0" smtClean="0"/>
              <a:t> w celu uniknięcia problemów związanych z podjęciem współpracy z podmiotem niewypłacalnym (dane wykorzystywane do sprawdzania firm startujących w przetargach);</a:t>
            </a:r>
          </a:p>
          <a:p>
            <a:pPr>
              <a:buFont typeface="Wingdings" pitchFamily="2" charset="2"/>
              <a:buChar char="v"/>
            </a:pPr>
            <a:r>
              <a:rPr lang="pl-PL" sz="1800" b="1" dirty="0" smtClean="0"/>
              <a:t> Dostęp do danych zgromadzonych w 3 instytucjach zaufania publicznego</a:t>
            </a:r>
            <a:r>
              <a:rPr lang="pl-PL" sz="1800" dirty="0" smtClean="0"/>
              <a:t>: Biurze Informacji Gospodarczej </a:t>
            </a:r>
            <a:r>
              <a:rPr lang="pl-PL" sz="1800" dirty="0" err="1" smtClean="0"/>
              <a:t>InfoMonitor</a:t>
            </a:r>
            <a:r>
              <a:rPr lang="pl-PL" sz="1800" dirty="0" smtClean="0"/>
              <a:t> S.A., Biurze Informacji Kredytowej S.A. i Związku Banków Polskich;</a:t>
            </a:r>
          </a:p>
          <a:p>
            <a:pPr>
              <a:buFont typeface="Wingdings" pitchFamily="2" charset="2"/>
              <a:buChar char="v"/>
            </a:pPr>
            <a:r>
              <a:rPr lang="pl-PL" sz="1800" b="1" dirty="0" smtClean="0"/>
              <a:t> Skuteczne odzyskiwanie środków finansowych z tytułu przeterminowanych długów</a:t>
            </a:r>
            <a:r>
              <a:rPr lang="pl-PL" sz="1800" dirty="0" smtClean="0"/>
              <a:t> (np. od najemców lokali komunalnych, od odbiorców mediów);</a:t>
            </a:r>
          </a:p>
          <a:p>
            <a:pPr>
              <a:buFont typeface="Wingdings" pitchFamily="2" charset="2"/>
              <a:buChar char="v"/>
            </a:pPr>
            <a:r>
              <a:rPr lang="pl-PL" sz="1800" b="1" dirty="0" smtClean="0"/>
              <a:t> Rozwiązanie przyjazne samorządom</a:t>
            </a:r>
            <a:r>
              <a:rPr lang="pl-PL" sz="1800" dirty="0" smtClean="0"/>
              <a:t>, nie wymaga dodatkowych nakładów finansowych ani nakładów osobowych, przy tym odciąża pracę wykonywaną w działach finansowych.</a:t>
            </a:r>
          </a:p>
          <a:p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85918" y="0"/>
            <a:ext cx="7358082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 smtClean="0">
                <a:latin typeface="+mj-lt"/>
                <a:ea typeface="+mj-ea"/>
                <a:cs typeface="+mj-cs"/>
              </a:rPr>
              <a:t>PROGRAM OCHRONY FINANSÓW SAMORZĄDÓW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57356" y="6572272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Źródło: </a:t>
            </a:r>
            <a:r>
              <a:rPr lang="pl-PL" sz="1100" dirty="0" err="1" smtClean="0"/>
              <a:t>www.infomonitor.pl</a:t>
            </a:r>
            <a:endParaRPr lang="pl-PL" sz="1100" dirty="0"/>
          </a:p>
        </p:txBody>
      </p:sp>
    </p:spTree>
  </p:cSld>
  <p:clrMapOvr>
    <a:masterClrMapping/>
  </p:clrMapOvr>
  <p:transition spd="med" advTm="14336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581" y="1000108"/>
            <a:ext cx="726441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1933575" y="214313"/>
            <a:ext cx="6924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l-PL" sz="2400" b="1">
                <a:solidFill>
                  <a:srgbClr val="000066"/>
                </a:solidFill>
                <a:cs typeface="Times New Roman" pitchFamily="18" charset="0"/>
              </a:rPr>
              <a:t>Bankowy Rejestr</a:t>
            </a:r>
            <a:endParaRPr lang="pl-PL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000108"/>
            <a:ext cx="7271184" cy="5500726"/>
          </a:xfrm>
          <a:noFill/>
        </p:spPr>
      </p:pic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1933575" y="214313"/>
            <a:ext cx="6924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l-PL" sz="2400" b="1">
                <a:solidFill>
                  <a:srgbClr val="000066"/>
                </a:solidFill>
                <a:cs typeface="Times New Roman" pitchFamily="18" charset="0"/>
              </a:rPr>
              <a:t>Bankowy Rejestr</a:t>
            </a:r>
            <a:endParaRPr lang="pl-PL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1933575" y="214313"/>
            <a:ext cx="6924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l-PL" sz="2400" b="1">
                <a:solidFill>
                  <a:srgbClr val="000066"/>
                </a:solidFill>
                <a:cs typeface="Times New Roman" pitchFamily="18" charset="0"/>
              </a:rPr>
              <a:t>Dokumenty Zastrzeżone</a:t>
            </a:r>
            <a:endParaRPr lang="pl-PL" sz="2400">
              <a:solidFill>
                <a:srgbClr val="000066"/>
              </a:solidFill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262" y="1000108"/>
            <a:ext cx="72977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4525" y="1000108"/>
            <a:ext cx="7229475" cy="5572164"/>
          </a:xfrm>
          <a:noFill/>
        </p:spPr>
      </p:pic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1933575" y="214313"/>
            <a:ext cx="69246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pl-PL" sz="2400" b="1">
                <a:solidFill>
                  <a:srgbClr val="000066"/>
                </a:solidFill>
                <a:cs typeface="Times New Roman" pitchFamily="18" charset="0"/>
              </a:rPr>
              <a:t>Dokumenty Zastrzeżone</a:t>
            </a:r>
            <a:endParaRPr lang="pl-PL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81987" cy="719137"/>
          </a:xfrm>
        </p:spPr>
        <p:txBody>
          <a:bodyPr/>
          <a:lstStyle/>
          <a:p>
            <a:pPr>
              <a:defRPr/>
            </a:pPr>
            <a:r>
              <a:rPr kumimoji="1" lang="pl-P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AMRON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STATUS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642938"/>
            <a:ext cx="7358062" cy="537527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AMRON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/>
              <a:t>to efektywne połączenie ogólnopolskiej, wiarygodnej bazy danych o cenach transakcyjnych nieruchomości  z systemem analitycznym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w AMRON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/>
              <a:t>uczestniczy </a:t>
            </a:r>
            <a:r>
              <a:rPr lang="pl-PL" sz="1800" b="1" dirty="0" smtClean="0"/>
              <a:t>30 największych banków komercyjnych</a:t>
            </a:r>
            <a:r>
              <a:rPr lang="pl-PL" sz="1800" dirty="0" smtClean="0"/>
              <a:t> obsługujących ponad 90% rynku kredytowania hipotecznego 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w ramach należących do Systemu wszystkich trzech Zrzeszeń Banków Spółdzielczych, już </a:t>
            </a:r>
            <a:r>
              <a:rPr lang="pl-PL" sz="1800" b="1" dirty="0" smtClean="0"/>
              <a:t>165 Banków Spółdzielczych </a:t>
            </a:r>
            <a:r>
              <a:rPr lang="pl-PL" sz="1800" dirty="0" smtClean="0"/>
              <a:t>korzysta z AMRON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od września 2007 roku z AMRON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/>
              <a:t>korzysta </a:t>
            </a:r>
            <a:r>
              <a:rPr lang="pl-PL" sz="1800" b="1" dirty="0" smtClean="0"/>
              <a:t>Narodowy Bank Polski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w lipcu 2008r. do AMRON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/>
              <a:t>przystąpiło Towarzystwo  Ubezpieczeniowe </a:t>
            </a:r>
            <a:r>
              <a:rPr lang="pl-PL" sz="1800" b="1" dirty="0" smtClean="0"/>
              <a:t>EUROPA S.A.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w sierpniu 2009 r. Umowę o współpracy w zakresie udostępniania danych z Systemu AMRON podpisała </a:t>
            </a:r>
            <a:r>
              <a:rPr lang="pl-PL" sz="1800" b="1" dirty="0" smtClean="0"/>
              <a:t>Prokuratura Krajowa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dirty="0" smtClean="0"/>
              <a:t>zasoby bazy danych AMRON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/>
              <a:t>przekroczyły poziom </a:t>
            </a:r>
            <a:r>
              <a:rPr lang="pl-PL" sz="1800" b="1" dirty="0" smtClean="0"/>
              <a:t>732 tys. rekordów</a:t>
            </a:r>
          </a:p>
          <a:p>
            <a:pPr>
              <a:spcBef>
                <a:spcPts val="300"/>
              </a:spcBef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AMRON 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oferuje pełen przegląd transakcji zawieranych na rynku gruntów rolnych dzięki bardzo dobrej współpracy z Agencją Nieruchomości Rolnych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532813" cy="908050"/>
          </a:xfrm>
        </p:spPr>
        <p:txBody>
          <a:bodyPr/>
          <a:lstStyle/>
          <a:p>
            <a:pPr eaLnBrk="1" hangingPunct="1">
              <a:defRPr/>
            </a:pPr>
            <a:r>
              <a:rPr kumimoji="1"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AMRON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ANALIZA ZASOBÓW BAZY DANYCH 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przyrost danych - stan na dzień 31 grudnia 2009r. </a:t>
            </a:r>
            <a:endParaRPr lang="pl-PL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1857356" y="1000108"/>
          <a:ext cx="7286644" cy="536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705600" cy="685800"/>
          </a:xfrm>
        </p:spPr>
        <p:txBody>
          <a:bodyPr/>
          <a:lstStyle/>
          <a:p>
            <a:pPr eaLnBrk="1" hangingPunct="1"/>
            <a:r>
              <a:rPr lang="pl-PL" sz="3200" b="1" smtClean="0">
                <a:solidFill>
                  <a:srgbClr val="000066"/>
                </a:solidFill>
              </a:rPr>
              <a:t>Krajowa Izba Rozliczeniowa S.A. – podstawowe informacje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00188" y="1412875"/>
            <a:ext cx="5086350" cy="4876800"/>
          </a:xfrm>
        </p:spPr>
        <p:txBody>
          <a:bodyPr/>
          <a:lstStyle/>
          <a:p>
            <a:pPr algn="just" eaLnBrk="1" hangingPunct="1"/>
            <a:r>
              <a:rPr lang="pl-PL" sz="2000" smtClean="0"/>
              <a:t>Misją </a:t>
            </a:r>
            <a:r>
              <a:rPr lang="en-US" sz="2000" smtClean="0"/>
              <a:t>KIR S.A.</a:t>
            </a:r>
            <a:r>
              <a:rPr lang="pl-PL" sz="2000" smtClean="0"/>
              <a:t> jest wspieranie kreowania nowoczesnej i innowacyjnej gospodarki, poprzez realizację bezpiecznej i niezawodnej elektronicznej wymiany informacji, w tym w zakresie rozliczeń międzybankowych</a:t>
            </a:r>
          </a:p>
          <a:p>
            <a:pPr algn="just" eaLnBrk="1" hangingPunct="1"/>
            <a:r>
              <a:rPr lang="pl-PL" sz="2000" smtClean="0"/>
              <a:t>Produkty:</a:t>
            </a:r>
          </a:p>
          <a:p>
            <a:pPr lvl="1" algn="just" eaLnBrk="1" hangingPunct="1"/>
            <a:r>
              <a:rPr lang="pl-PL" sz="1600" smtClean="0"/>
              <a:t>BILIX</a:t>
            </a:r>
          </a:p>
          <a:p>
            <a:pPr lvl="1" algn="just" eaLnBrk="1" hangingPunct="1"/>
            <a:r>
              <a:rPr lang="pl-PL" sz="1600" smtClean="0"/>
              <a:t>PayByNet</a:t>
            </a:r>
          </a:p>
          <a:p>
            <a:pPr lvl="1" algn="just" eaLnBrk="1" hangingPunct="1"/>
            <a:r>
              <a:rPr lang="pl-PL" sz="1600" smtClean="0"/>
              <a:t>ELIXIR</a:t>
            </a:r>
          </a:p>
          <a:p>
            <a:pPr lvl="1" algn="just" eaLnBrk="1" hangingPunct="1"/>
            <a:r>
              <a:rPr lang="pl-PL" sz="1600" smtClean="0"/>
              <a:t>EuroELIXIR</a:t>
            </a:r>
          </a:p>
        </p:txBody>
      </p:sp>
      <p:pic>
        <p:nvPicPr>
          <p:cNvPr id="66564" name="Picture 8"/>
          <p:cNvPicPr>
            <a:picLocks noChangeAspect="1" noChangeArrowheads="1"/>
          </p:cNvPicPr>
          <p:nvPr/>
        </p:nvPicPr>
        <p:blipFill>
          <a:blip r:embed="rId2"/>
          <a:srcRect t="9230"/>
          <a:stretch>
            <a:fillRect/>
          </a:stretch>
        </p:blipFill>
        <p:spPr bwMode="auto">
          <a:xfrm>
            <a:off x="6786563" y="1714500"/>
            <a:ext cx="22447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68413"/>
            <a:ext cx="12985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268413"/>
            <a:ext cx="7064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/>
          </p:cNvSpPr>
          <p:nvPr/>
        </p:nvSpPr>
        <p:spPr bwMode="auto">
          <a:xfrm>
            <a:off x="2066925" y="1500188"/>
            <a:ext cx="67246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pl-PL" sz="1600" b="1" dirty="0">
              <a:latin typeface="Arial" charset="0"/>
            </a:endParaRP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pl-PL" sz="1600" b="1" dirty="0">
                <a:solidFill>
                  <a:srgbClr val="FF0000"/>
                </a:solidFill>
                <a:latin typeface="Arial" charset="0"/>
              </a:rPr>
              <a:t>Centra Informacji Gospodarczej to informacyjne wsparcie obrotu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pl-PL" sz="1600" b="1" dirty="0">
                <a:solidFill>
                  <a:srgbClr val="FF0000"/>
                </a:solidFill>
                <a:latin typeface="Arial" charset="0"/>
              </a:rPr>
              <a:t> powszechnego i gospodarczego na terenie całej Polski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pl-PL" sz="2000" b="1" dirty="0">
              <a:latin typeface="Arial" charset="0"/>
            </a:endParaRP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pl-PL" sz="2000" b="1" dirty="0">
              <a:latin typeface="Arial" charset="0"/>
            </a:endParaRP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r>
              <a:rPr lang="pl-PL" sz="1600" b="1" dirty="0">
                <a:solidFill>
                  <a:srgbClr val="000080"/>
                </a:solidFill>
                <a:latin typeface="Arial" charset="0"/>
              </a:rPr>
              <a:t>Główne zadania Centrów to: </a:t>
            </a: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Edukacja w dziedzinie informacji gospodarczych</a:t>
            </a: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Promocja rzetelności w obrocie gospodarczym</a:t>
            </a: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Diagnoza potrzeb informacyjnych Konsumentów i Przedsiębiorców</a:t>
            </a:r>
            <a:r>
              <a:rPr lang="en-US" sz="1600" dirty="0">
                <a:solidFill>
                  <a:srgbClr val="000080"/>
                </a:solidFill>
                <a:latin typeface="Arial" charset="0"/>
              </a:rPr>
              <a:t> </a:t>
            </a:r>
            <a:endParaRPr lang="pl-PL" sz="1600" dirty="0">
              <a:solidFill>
                <a:srgbClr val="000080"/>
              </a:solidFill>
              <a:latin typeface="Arial" charset="0"/>
            </a:endParaRP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Doradztwo w zakresie zarządzania ryzykiem</a:t>
            </a: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Prewencja zatorów płatniczych</a:t>
            </a:r>
          </a:p>
          <a:p>
            <a:pPr marL="447675" indent="-265113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pl-PL" sz="1600" dirty="0">
                <a:solidFill>
                  <a:srgbClr val="000080"/>
                </a:solidFill>
                <a:latin typeface="Arial" charset="0"/>
              </a:rPr>
              <a:t>Wsparcie w zakresie odzyskiwania zaległych płatności</a:t>
            </a:r>
          </a:p>
          <a:p>
            <a:pPr>
              <a:spcBef>
                <a:spcPts val="600"/>
              </a:spcBef>
              <a:buFont typeface="Arial" charset="0"/>
              <a:buNone/>
              <a:defRPr/>
            </a:pPr>
            <a:endParaRPr lang="pl-PL" sz="1600" dirty="0">
              <a:latin typeface="Arial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5715040" cy="982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285875"/>
            <a:ext cx="1341437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3600" dirty="0" smtClean="0"/>
              <a:t>ZADŁUŻENIE </a:t>
            </a:r>
            <a:r>
              <a:rPr lang="pl-PL" sz="3600" dirty="0" smtClean="0"/>
              <a:t>JST</a:t>
            </a:r>
            <a:endParaRPr lang="pl-PL" sz="36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590" y="1000108"/>
            <a:ext cx="72264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785918" y="5286388"/>
            <a:ext cx="7358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Zadłużenie ogółem JST w I półroczu 2010 r. w stosunku do </a:t>
            </a:r>
          </a:p>
          <a:p>
            <a:r>
              <a:rPr lang="pl-PL" sz="2000" dirty="0" smtClean="0"/>
              <a:t>I półrocza </a:t>
            </a:r>
            <a:r>
              <a:rPr lang="pl-PL" sz="2000" u="sng" dirty="0" smtClean="0"/>
              <a:t>2009 </a:t>
            </a:r>
            <a:r>
              <a:rPr lang="pl-PL" sz="2000" dirty="0" smtClean="0"/>
              <a:t>roku wzrosło o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11.414 mln zł</a:t>
            </a:r>
            <a:r>
              <a:rPr lang="pl-PL" sz="2000" dirty="0" smtClean="0"/>
              <a:t>, tj.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38,3%</a:t>
            </a:r>
            <a:r>
              <a:rPr lang="pl-PL" sz="2000" dirty="0" smtClean="0"/>
              <a:t>, </a:t>
            </a:r>
          </a:p>
          <a:p>
            <a:r>
              <a:rPr lang="pl-PL" sz="2000" dirty="0" smtClean="0"/>
              <a:t>a w odniesieniu do I półrocza </a:t>
            </a:r>
            <a:r>
              <a:rPr lang="pl-PL" sz="2000" u="sng" dirty="0" smtClean="0"/>
              <a:t>2008</a:t>
            </a:r>
            <a:r>
              <a:rPr lang="pl-PL" sz="2000" dirty="0" smtClean="0"/>
              <a:t> r. o </a:t>
            </a:r>
            <a:r>
              <a:rPr lang="pl-PL" sz="2000" b="1" dirty="0" smtClean="0"/>
              <a:t>17.586 mln zł</a:t>
            </a:r>
            <a:r>
              <a:rPr lang="pl-PL" sz="2000" dirty="0" smtClean="0"/>
              <a:t>, tj. o </a:t>
            </a:r>
            <a:r>
              <a:rPr lang="pl-PL" sz="2000" b="1" dirty="0" smtClean="0"/>
              <a:t>74,4%.</a:t>
            </a:r>
            <a:endParaRPr lang="pl-PL" sz="2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 dirty="0">
                <a:solidFill>
                  <a:srgbClr val="002060"/>
                </a:solidFill>
              </a:rPr>
              <a:t>Źródło: MF, 2010</a:t>
            </a:r>
          </a:p>
        </p:txBody>
      </p:sp>
    </p:spTree>
  </p:cSld>
  <p:clrMapOvr>
    <a:masterClrMapping/>
  </p:clrMapOvr>
  <p:transition spd="med" advTm="14336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288" y="2071688"/>
            <a:ext cx="3033712" cy="3233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6" name="Symbol zastępczy zawartości 2"/>
          <p:cNvSpPr>
            <a:spLocks noGrp="1"/>
          </p:cNvSpPr>
          <p:nvPr>
            <p:ph idx="4294967295"/>
          </p:nvPr>
        </p:nvSpPr>
        <p:spPr>
          <a:xfrm>
            <a:off x="1785918" y="1214422"/>
            <a:ext cx="5868987" cy="5000625"/>
          </a:xfrm>
        </p:spPr>
        <p:txBody>
          <a:bodyPr/>
          <a:lstStyle/>
          <a:p>
            <a:pPr marL="0" indent="0" eaLnBrk="1" hangingPunct="1">
              <a:defRPr/>
            </a:pPr>
            <a:endParaRPr lang="pl-PL" sz="16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pl-PL" sz="1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CIG umożliwia łatwy i szybki dostęp do szerokiej gamy usług w jednym miejscu:</a:t>
            </a:r>
          </a:p>
          <a:p>
            <a:pPr marL="0" indent="0" eaLnBrk="1" hangingPunct="1">
              <a:buFontTx/>
              <a:buNone/>
              <a:defRPr/>
            </a:pPr>
            <a:endParaRPr lang="pl-PL" sz="16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Dla Konsumentów:</a:t>
            </a:r>
          </a:p>
          <a:p>
            <a:pPr marL="447675" lvl="1" indent="-265113" eaLnBrk="1" hangingPunct="1">
              <a:buFontTx/>
              <a:buChar char="•"/>
              <a:tabLst>
                <a:tab pos="447675" algn="l"/>
              </a:tabLst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Raporty o zobowiązaniach osobistych</a:t>
            </a:r>
          </a:p>
          <a:p>
            <a:pPr marL="447675" lvl="1" indent="-265113" eaLnBrk="1" hangingPunct="1">
              <a:buFontTx/>
              <a:buChar char="•"/>
              <a:tabLst>
                <a:tab pos="447675" algn="l"/>
              </a:tabLst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Zastrzeganie skradzionych lub zagubionych</a:t>
            </a:r>
          </a:p>
          <a:p>
            <a:pPr marL="447675" lvl="1" indent="-265113" eaLnBrk="1" hangingPunct="1">
              <a:buFontTx/>
              <a:buNone/>
              <a:tabLst>
                <a:tab pos="447675" algn="l"/>
              </a:tabLst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     dokumentów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pl-PL" sz="16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Dla Przedsiębiorców:</a:t>
            </a:r>
          </a:p>
          <a:p>
            <a:pPr marL="447675" lvl="1" indent="-265113" eaLnBrk="1" hangingPunct="1">
              <a:buFontTx/>
              <a:buChar char="•"/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Raporty o zobowiązaniach własnych</a:t>
            </a:r>
          </a:p>
          <a:p>
            <a:pPr marL="447675" lvl="1" indent="-265113" eaLnBrk="1" hangingPunct="1">
              <a:buFontTx/>
              <a:buChar char="•"/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Raporty o zobowiązaniach obecnych lub  potencjalnych partnerów w biznesie</a:t>
            </a:r>
          </a:p>
          <a:p>
            <a:pPr marL="447675" lvl="1" indent="-265113" eaLnBrk="1" hangingPunct="1">
              <a:buFontTx/>
              <a:buChar char="•"/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Raporty z zakresu oceny ryzyka, obejmujące wiarygodność przedsiębiorcy i kondycję finansową na tle branży</a:t>
            </a:r>
          </a:p>
          <a:p>
            <a:pPr marL="447675" lvl="1" indent="-265113" eaLnBrk="1" hangingPunct="1">
              <a:buFontTx/>
              <a:buChar char="•"/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Wsparcie w zakresie prewencji zatorów płatniczych i windykacji należności</a:t>
            </a:r>
          </a:p>
          <a:p>
            <a:pPr marL="447675" lvl="1" indent="-265113" eaLnBrk="1" hangingPunct="1">
              <a:buFontTx/>
              <a:buChar char="•"/>
              <a:defRPr/>
            </a:pPr>
            <a:r>
              <a:rPr lang="pl-PL" sz="16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Weryfikacja dokumentów tożsamości klientów i partnerów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pl-PL" sz="1600" b="1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defRPr/>
            </a:pPr>
            <a:endParaRPr lang="pl-PL" sz="1600" dirty="0" smtClean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5786478" cy="99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1285875"/>
            <a:ext cx="1341437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336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85919" y="2857496"/>
            <a:ext cx="7358082" cy="3571900"/>
          </a:xfrm>
        </p:spPr>
        <p:txBody>
          <a:bodyPr/>
          <a:lstStyle/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PERSPEKTYWY ZMIAN W FINANSOWANIU PRZEDSIĘBIORCÓW </a:t>
            </a:r>
            <a:endParaRPr lang="pl-PL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W POLSCE NA TLE ZMIAN W EUROPIE</a:t>
            </a:r>
            <a:endParaRPr lang="pl-PL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28.10.2010r., Hotel InterContinental, Warszawa, ul. Emilii Plater 49</a:t>
            </a: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sz="1800" b="1" dirty="0" smtClean="0"/>
              <a:t>Więcej na: </a:t>
            </a:r>
            <a:r>
              <a:rPr lang="pl-PL" sz="1800" b="1" dirty="0" err="1" smtClean="0"/>
              <a:t>www.forumkorporacyjne.pl</a:t>
            </a:r>
            <a:endParaRPr lang="pl-PL" sz="1800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sz="1800" b="1" dirty="0" smtClean="0"/>
              <a:t>Kontakt:</a:t>
            </a:r>
            <a:r>
              <a:rPr lang="pl-PL" sz="1800" b="1" u="sng" dirty="0" smtClean="0">
                <a:solidFill>
                  <a:srgbClr val="0070C0"/>
                </a:solidFill>
              </a:rPr>
              <a:t> </a:t>
            </a:r>
            <a:r>
              <a:rPr lang="pl-PL" sz="1800" b="1" u="sng" dirty="0" err="1" smtClean="0">
                <a:solidFill>
                  <a:srgbClr val="0070C0"/>
                </a:solidFill>
              </a:rPr>
              <a:t>zokirrf@zbp.pl</a:t>
            </a:r>
            <a:endParaRPr lang="pl-PL" sz="1800" b="1" u="sng" dirty="0">
              <a:solidFill>
                <a:srgbClr val="0070C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85918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ZAPROSZENIA</a:t>
            </a:r>
            <a:endParaRPr lang="pl-PL" sz="4000" b="1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6283505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med" advTm="14336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928938"/>
            <a:ext cx="2214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Podtytuł 2"/>
          <p:cNvSpPr txBox="1">
            <a:spLocks/>
          </p:cNvSpPr>
          <p:nvPr/>
        </p:nvSpPr>
        <p:spPr bwMode="auto">
          <a:xfrm>
            <a:off x="1000125" y="1643063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pl-PL" sz="4400" b="1"/>
              <a:t>DZIĘKUJĘ ZA UWAGĘ </a:t>
            </a:r>
          </a:p>
        </p:txBody>
      </p:sp>
      <p:sp>
        <p:nvSpPr>
          <p:cNvPr id="9" name="Podtytuł 2"/>
          <p:cNvSpPr txBox="1">
            <a:spLocks/>
          </p:cNvSpPr>
          <p:nvPr/>
        </p:nvSpPr>
        <p:spPr bwMode="auto">
          <a:xfrm>
            <a:off x="1428750" y="4286250"/>
            <a:ext cx="7715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pl-PL" sz="2800" b="1" dirty="0"/>
              <a:t>Krzysztof Pietraszkiewicz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pl-PL" sz="2400" b="1" dirty="0"/>
              <a:t>Prezes Związku Banków Polskich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pl-PL" sz="2400" b="1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pl-PL" sz="2400" b="1" dirty="0"/>
              <a:t>Kontakt: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pl-PL" sz="2400" b="1" dirty="0" err="1">
                <a:hlinkClick r:id="rId4"/>
              </a:rPr>
              <a:t>zbp@zbp.pl</a:t>
            </a:r>
            <a:r>
              <a:rPr lang="pl-PL" sz="2400" b="1" dirty="0"/>
              <a:t>  </a:t>
            </a:r>
            <a:br>
              <a:rPr lang="pl-PL" sz="2400" b="1" dirty="0"/>
            </a:br>
            <a:endParaRPr lang="pl-PL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3600" dirty="0" smtClean="0"/>
              <a:t>ZADŁUŻENIE </a:t>
            </a:r>
            <a:br>
              <a:rPr lang="pl-PL" sz="3600" dirty="0" smtClean="0"/>
            </a:br>
            <a:r>
              <a:rPr lang="pl-PL" sz="3600" dirty="0" smtClean="0"/>
              <a:t>POSZCZEGÓLNYCH KATEGORII JST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8794" y="5429264"/>
            <a:ext cx="7000924" cy="1143008"/>
          </a:xfrm>
        </p:spPr>
        <p:txBody>
          <a:bodyPr/>
          <a:lstStyle/>
          <a:p>
            <a:pPr>
              <a:buNone/>
            </a:pPr>
            <a:r>
              <a:rPr lang="pl-PL" sz="1800" b="1" dirty="0" smtClean="0"/>
              <a:t>Dynamika zadłużenia w I półroczu 2010 w stosunku do I półrocza 2009:</a:t>
            </a:r>
          </a:p>
          <a:p>
            <a:r>
              <a:rPr lang="pl-PL" sz="1800" b="1" dirty="0" smtClean="0"/>
              <a:t>w gminach 41,7%,        •w miastach na prawach powiatu 37,8%, </a:t>
            </a:r>
          </a:p>
          <a:p>
            <a:r>
              <a:rPr lang="pl-PL" sz="1800" b="1" dirty="0" smtClean="0"/>
              <a:t>w powiatach 36,5%,     • w województwach 28,6%.</a:t>
            </a:r>
            <a:endParaRPr lang="pl-PL" sz="1800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53185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 dirty="0">
                <a:solidFill>
                  <a:srgbClr val="002060"/>
                </a:solidFill>
              </a:rPr>
              <a:t>Źródło: MF, 2010</a:t>
            </a:r>
          </a:p>
        </p:txBody>
      </p:sp>
    </p:spTree>
  </p:cSld>
  <p:clrMapOvr>
    <a:masterClrMapping/>
  </p:clrMapOvr>
  <p:transition spd="med" advTm="1433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3600" dirty="0" smtClean="0"/>
              <a:t>STRUKTURA ZADŁUŻENIA WG KATEGORII JST W I PÓŁROCZU 2010</a:t>
            </a:r>
            <a:endParaRPr lang="pl-PL" sz="36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7286644" cy="33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 dirty="0">
                <a:solidFill>
                  <a:srgbClr val="002060"/>
                </a:solidFill>
              </a:rPr>
              <a:t>Źródło: MF, 2010</a:t>
            </a:r>
          </a:p>
        </p:txBody>
      </p:sp>
    </p:spTree>
  </p:cSld>
  <p:clrMapOvr>
    <a:masterClrMapping/>
  </p:clrMapOvr>
  <p:transition spd="med" advTm="1433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1714500" y="44450"/>
            <a:ext cx="7359650" cy="955675"/>
          </a:xfrm>
        </p:spPr>
        <p:txBody>
          <a:bodyPr/>
          <a:lstStyle/>
          <a:p>
            <a:r>
              <a:rPr lang="pl-PL" sz="4000" b="1" smtClean="0"/>
              <a:t>STRUKTURA ZOBOWIĄZAŃ JST</a:t>
            </a:r>
          </a:p>
        </p:txBody>
      </p:sp>
      <p:sp>
        <p:nvSpPr>
          <p:cNvPr id="40963" name="Prostokąt 6"/>
          <p:cNvSpPr>
            <a:spLocks noChangeArrowheads="1"/>
          </p:cNvSpPr>
          <p:nvPr/>
        </p:nvSpPr>
        <p:spPr bwMode="auto">
          <a:xfrm>
            <a:off x="1857375" y="5643578"/>
            <a:ext cx="7286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 dirty="0" smtClean="0"/>
              <a:t>Zobowiązania JST według tytułów dłużnych w I półroczu 2010 r. w porównaniu do I półrocza 2009 r. wzrosły z tytułu: - papierów wartościowych </a:t>
            </a:r>
            <a:r>
              <a:rPr lang="pl-PL" sz="1400" b="1" dirty="0" smtClean="0">
                <a:solidFill>
                  <a:srgbClr val="FF0000"/>
                </a:solidFill>
              </a:rPr>
              <a:t>o 9,3%, </a:t>
            </a:r>
            <a:r>
              <a:rPr lang="pl-PL" sz="1400" b="1" dirty="0" smtClean="0"/>
              <a:t>- kredytów i pożyczek o 11.004 mln zł, tj. </a:t>
            </a:r>
            <a:r>
              <a:rPr lang="pl-PL" sz="1400" b="1" dirty="0" smtClean="0">
                <a:solidFill>
                  <a:srgbClr val="FF0000"/>
                </a:solidFill>
              </a:rPr>
              <a:t>o 43,4%, </a:t>
            </a:r>
            <a:r>
              <a:rPr lang="pl-PL" sz="1400" b="1" dirty="0" smtClean="0"/>
              <a:t>- wymagalnych zobowiązań o </a:t>
            </a:r>
            <a:r>
              <a:rPr lang="pl-PL" sz="1400" b="1" dirty="0" smtClean="0">
                <a:solidFill>
                  <a:srgbClr val="FF0000"/>
                </a:solidFill>
              </a:rPr>
              <a:t>11,9%</a:t>
            </a:r>
            <a:r>
              <a:rPr lang="pl-PL" sz="1400" b="1" dirty="0" smtClean="0"/>
              <a:t>.</a:t>
            </a:r>
            <a:endParaRPr lang="pl-PL" sz="1400" b="1" dirty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>
                <a:solidFill>
                  <a:srgbClr val="002060"/>
                </a:solidFill>
              </a:rPr>
              <a:t>Źródło: MF, 2010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781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1981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14422"/>
            <a:ext cx="1676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643050"/>
            <a:ext cx="2343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000108"/>
          </a:xfrm>
        </p:spPr>
        <p:txBody>
          <a:bodyPr/>
          <a:lstStyle/>
          <a:p>
            <a:r>
              <a:rPr lang="pl-PL" sz="4000" dirty="0" smtClean="0"/>
              <a:t>STRUKTURA ZADŁUŻENIA JST </a:t>
            </a:r>
            <a:br>
              <a:rPr lang="pl-PL" sz="4000" dirty="0" smtClean="0"/>
            </a:br>
            <a:r>
              <a:rPr lang="pl-PL" sz="4000" dirty="0" smtClean="0"/>
              <a:t>W I PÓŁROCZU 2010</a:t>
            </a:r>
            <a:endParaRPr lang="pl-PL" sz="4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08" y="1857364"/>
            <a:ext cx="7167592" cy="372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 dirty="0">
                <a:solidFill>
                  <a:srgbClr val="002060"/>
                </a:solidFill>
              </a:rPr>
              <a:t>Źródło: MF, 2010</a:t>
            </a:r>
          </a:p>
        </p:txBody>
      </p:sp>
    </p:spTree>
  </p:cSld>
  <p:clrMapOvr>
    <a:masterClrMapping/>
  </p:clrMapOvr>
  <p:transition spd="med" advTm="1433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1785938" y="0"/>
            <a:ext cx="7358062" cy="714375"/>
          </a:xfrm>
        </p:spPr>
        <p:txBody>
          <a:bodyPr/>
          <a:lstStyle/>
          <a:p>
            <a:r>
              <a:rPr lang="pl-PL" sz="3200" b="1" smtClean="0"/>
              <a:t>STRUKTURA ZOBOWIĄZAŃ JST</a:t>
            </a:r>
            <a:endParaRPr lang="pl-PL" sz="320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785938" y="6550025"/>
            <a:ext cx="403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400" i="1" dirty="0">
                <a:solidFill>
                  <a:srgbClr val="002060"/>
                </a:solidFill>
              </a:rPr>
              <a:t>Źródło: MF, 2010</a:t>
            </a:r>
          </a:p>
        </p:txBody>
      </p:sp>
      <p:sp>
        <p:nvSpPr>
          <p:cNvPr id="44038" name="Prostokąt 6"/>
          <p:cNvSpPr>
            <a:spLocks noChangeArrowheads="1"/>
          </p:cNvSpPr>
          <p:nvPr/>
        </p:nvSpPr>
        <p:spPr bwMode="auto">
          <a:xfrm>
            <a:off x="1857375" y="642938"/>
            <a:ext cx="714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i="1"/>
              <a:t>GMINY 						POWIATY</a:t>
            </a:r>
          </a:p>
        </p:txBody>
      </p:sp>
      <p:sp>
        <p:nvSpPr>
          <p:cNvPr id="44039" name="Prostokąt 7"/>
          <p:cNvSpPr>
            <a:spLocks noChangeArrowheads="1"/>
          </p:cNvSpPr>
          <p:nvPr/>
        </p:nvSpPr>
        <p:spPr bwMode="auto">
          <a:xfrm>
            <a:off x="1857375" y="3571875"/>
            <a:ext cx="714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i="1" dirty="0"/>
              <a:t>MIASTA POWIATOWE  			            WOJEWÓDZTWA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00109"/>
            <a:ext cx="3611471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00108"/>
            <a:ext cx="3286148" cy="2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857628"/>
            <a:ext cx="3214710" cy="24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396" y="3929066"/>
            <a:ext cx="38056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6357958"/>
            <a:ext cx="6019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33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  <a:fontScheme name="Projekt domyślny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1396</Words>
  <Application>Microsoft Office PowerPoint</Application>
  <PresentationFormat>Pokaz na ekranie (4:3)</PresentationFormat>
  <Paragraphs>255</Paragraphs>
  <Slides>42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4" baseType="lpstr">
      <vt:lpstr>Motyw pakietu Office</vt:lpstr>
      <vt:lpstr>Wykres</vt:lpstr>
      <vt:lpstr>Krzysztof  Pietraszkiewicz Prezes  Związku Banków Polskich</vt:lpstr>
      <vt:lpstr>Zakres wystąpienia</vt:lpstr>
      <vt:lpstr>STAN FINANSÓW  JEDNOSTEK SAMORZĄDU TERYTORIALNEGO  W 2010R.- W TYM ZOBOWIĄZANIA WOBEC BANKÓW</vt:lpstr>
      <vt:lpstr>ZADŁUŻENIE JST</vt:lpstr>
      <vt:lpstr>ZADŁUŻENIE  POSZCZEGÓLNYCH KATEGORII JST</vt:lpstr>
      <vt:lpstr>STRUKTURA ZADŁUŻENIA WG KATEGORII JST W I PÓŁROCZU 2010</vt:lpstr>
      <vt:lpstr>STRUKTURA ZOBOWIĄZAŃ JST</vt:lpstr>
      <vt:lpstr>STRUKTURA ZADŁUŻENIA JST  W I PÓŁROCZU 2010</vt:lpstr>
      <vt:lpstr>STRUKTURA ZOBOWIĄZAŃ JST</vt:lpstr>
      <vt:lpstr>Slajd 10</vt:lpstr>
      <vt:lpstr>DETERMINANTY  ZMIAN I OCZEKIWAŃ</vt:lpstr>
      <vt:lpstr>Slajd 12</vt:lpstr>
      <vt:lpstr>DŁUG PUBLICZNY JAKO % PKB</vt:lpstr>
      <vt:lpstr>DŁUG PUBLICZNY W EUROPIE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INNE PROPOZYCJE WSPIERAJĄCE ZARZĄDZANIE  FINANSAMI W JST</vt:lpstr>
      <vt:lpstr>ZESPÓŁ DS. FINANSOWANIA JST</vt:lpstr>
      <vt:lpstr>INSTYTUCJE WSPERAJĄCE WSPÓŁPRACĘ SEKTORA BANKOWEGO Z JST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AMRON – STATUS </vt:lpstr>
      <vt:lpstr>AMRON – ANALIZA ZASOBÓW BAZY DANYCH  przyrost danych - stan na dzień 31 grudnia 2009r. </vt:lpstr>
      <vt:lpstr>Krajowa Izba Rozliczeniowa S.A. – podstawowe informacje</vt:lpstr>
      <vt:lpstr>Slajd 39</vt:lpstr>
      <vt:lpstr>Slajd 40</vt:lpstr>
      <vt:lpstr>Slajd 41</vt:lpstr>
      <vt:lpstr>Slajd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Wnioski i rekomendacje z IV KGE</dc:title>
  <dc:creator>Dariusz Kozłowski</dc:creator>
  <cp:keywords>IV KGE</cp:keywords>
  <dc:description>Prezentacja na posiedzenie Komitetu Rady Ministrów 
do Spraw Informatyzacji i Łączności</dc:description>
  <cp:lastModifiedBy>Wojciech Pietruszka</cp:lastModifiedBy>
  <cp:revision>570</cp:revision>
  <dcterms:created xsi:type="dcterms:W3CDTF">2009-04-20T10:01:55Z</dcterms:created>
  <dcterms:modified xsi:type="dcterms:W3CDTF">2010-10-05T13:14:18Z</dcterms:modified>
</cp:coreProperties>
</file>