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76" r:id="rId2"/>
  </p:sldMasterIdLst>
  <p:notesMasterIdLst>
    <p:notesMasterId r:id="rId17"/>
  </p:notesMasterIdLst>
  <p:handoutMasterIdLst>
    <p:handoutMasterId r:id="rId18"/>
  </p:handoutMasterIdLst>
  <p:sldIdLst>
    <p:sldId id="339" r:id="rId3"/>
    <p:sldId id="340" r:id="rId4"/>
    <p:sldId id="341" r:id="rId5"/>
    <p:sldId id="342" r:id="rId6"/>
    <p:sldId id="327" r:id="rId7"/>
    <p:sldId id="330" r:id="rId8"/>
    <p:sldId id="331" r:id="rId9"/>
    <p:sldId id="332" r:id="rId10"/>
    <p:sldId id="334" r:id="rId11"/>
    <p:sldId id="335" r:id="rId12"/>
    <p:sldId id="336" r:id="rId13"/>
    <p:sldId id="337" r:id="rId14"/>
    <p:sldId id="343" r:id="rId15"/>
    <p:sldId id="338" r:id="rId16"/>
  </p:sldIdLst>
  <p:sldSz cx="9144000" cy="6858000" type="screen4x3"/>
  <p:notesSz cx="6797675" cy="99266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1pPr>
    <a:lvl2pPr marL="4572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2pPr>
    <a:lvl3pPr marL="9144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3pPr>
    <a:lvl4pPr marL="1371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4pPr>
    <a:lvl5pPr marL="18288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33CC"/>
    <a:srgbClr val="663300"/>
    <a:srgbClr val="003399"/>
    <a:srgbClr val="996633"/>
    <a:srgbClr val="CBD3ED"/>
    <a:srgbClr val="FF0000"/>
    <a:srgbClr val="008000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8542" autoAdjust="0"/>
  </p:normalViewPr>
  <p:slideViewPr>
    <p:cSldViewPr>
      <p:cViewPr varScale="1">
        <p:scale>
          <a:sx n="109" d="100"/>
          <a:sy n="109" d="100"/>
        </p:scale>
        <p:origin x="-624" y="-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66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4B7383C4-2580-4EF9-8B51-4E1B32670009}" type="datetimeFigureOut">
              <a:rPr lang="pl-PL"/>
              <a:pPr>
                <a:defRPr/>
              </a:pPr>
              <a:t>2009-10-06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E6D0ED88-3A84-4BF5-9360-015CE5D49DF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l-PL">
              <a:latin typeface="Arial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l-PL">
              <a:latin typeface="Arial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l-PL">
              <a:latin typeface="Arial" charset="0"/>
            </a:endParaRPr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2625388" y="-8716963"/>
            <a:ext cx="25250776" cy="18938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2425" cy="446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133475" y="754063"/>
            <a:ext cx="4530725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pPr defTabSz="447675">
              <a:lnSpc>
                <a:spcPct val="76000"/>
              </a:lnSpc>
              <a:buClr>
                <a:srgbClr val="000000"/>
              </a:buClr>
              <a:buSzPct val="100000"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4013" cy="4467225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7813" y="836613"/>
            <a:ext cx="2055812" cy="54721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836613"/>
            <a:ext cx="6018213" cy="54721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ytuł, tekst i 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6425" cy="7239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708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wykresu 3"/>
          <p:cNvSpPr>
            <a:spLocks noGrp="1"/>
          </p:cNvSpPr>
          <p:nvPr>
            <p:ph type="chart" sz="half" idx="2"/>
          </p:nvPr>
        </p:nvSpPr>
        <p:spPr>
          <a:xfrm>
            <a:off x="4646613" y="1600200"/>
            <a:ext cx="4037012" cy="4708525"/>
          </a:xfrm>
        </p:spPr>
        <p:txBody>
          <a:bodyPr/>
          <a:lstStyle/>
          <a:p>
            <a:pPr lvl="0"/>
            <a:endParaRPr lang="pl-PL" noProof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ytuł i tekst nad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6425" cy="7239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6425" cy="22780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4030663"/>
            <a:ext cx="8226425" cy="22780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3250" cy="14319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27250" cy="471488"/>
          </a:xfrm>
          <a:prstGeom prst="rect">
            <a:avLst/>
          </a:prstGeom>
        </p:spPr>
        <p:txBody>
          <a:bodyPr/>
          <a:lstStyle>
            <a:lvl1pPr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xfrm>
            <a:off x="3124200" y="6245225"/>
            <a:ext cx="2889250" cy="471488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xfrm>
            <a:off x="6553200" y="6245225"/>
            <a:ext cx="2127250" cy="471488"/>
          </a:xfrm>
          <a:prstGeom prst="rect">
            <a:avLst/>
          </a:prstGeom>
        </p:spPr>
        <p:txBody>
          <a:bodyPr/>
          <a:lstStyle>
            <a:lvl1pPr algn="r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EDDAFC12-F675-4C15-86DA-392841C97C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7813" y="836613"/>
            <a:ext cx="2055812" cy="54721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836613"/>
            <a:ext cx="6018213" cy="54721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ytuł, tekst i 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6425" cy="7239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708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wykresu 3"/>
          <p:cNvSpPr>
            <a:spLocks noGrp="1"/>
          </p:cNvSpPr>
          <p:nvPr>
            <p:ph type="chart" sz="half" idx="2"/>
          </p:nvPr>
        </p:nvSpPr>
        <p:spPr>
          <a:xfrm>
            <a:off x="4646613" y="1600200"/>
            <a:ext cx="4037012" cy="4708525"/>
          </a:xfrm>
        </p:spPr>
        <p:txBody>
          <a:bodyPr/>
          <a:lstStyle/>
          <a:p>
            <a:pPr lvl="0"/>
            <a:endParaRPr lang="pl-PL" noProof="0" smtClean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ytuł i tekst nad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6425" cy="7239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6425" cy="22780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4030663"/>
            <a:ext cx="8226425" cy="22780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708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konspektu</a:t>
            </a:r>
          </a:p>
          <a:p>
            <a:pPr lvl="1"/>
            <a:r>
              <a:rPr lang="en-GB" smtClean="0"/>
              <a:t>Drugi poziom konspektu</a:t>
            </a:r>
          </a:p>
          <a:p>
            <a:pPr lvl="2"/>
            <a:r>
              <a:rPr lang="en-GB" smtClean="0"/>
              <a:t>Trzeci poziom konspektu</a:t>
            </a:r>
          </a:p>
          <a:p>
            <a:pPr lvl="3"/>
            <a:r>
              <a:rPr lang="en-GB" smtClean="0"/>
              <a:t>Czwarty poziom konspektu</a:t>
            </a:r>
          </a:p>
          <a:p>
            <a:pPr lvl="4"/>
            <a:r>
              <a:rPr lang="en-GB" smtClean="0"/>
              <a:t>Piąty poziom konspektu</a:t>
            </a:r>
          </a:p>
          <a:p>
            <a:pPr lvl="4"/>
            <a:r>
              <a:rPr lang="en-GB" smtClean="0"/>
              <a:t>Szósty poziom konspektu</a:t>
            </a:r>
          </a:p>
          <a:p>
            <a:pPr lvl="4"/>
            <a:r>
              <a:rPr lang="en-GB" smtClean="0"/>
              <a:t>Siódmy poziom konspektu</a:t>
            </a:r>
          </a:p>
          <a:p>
            <a:pPr lvl="4"/>
            <a:r>
              <a:rPr lang="en-GB" smtClean="0"/>
              <a:t>Ósmy poziom konspektu</a:t>
            </a:r>
          </a:p>
          <a:p>
            <a:pPr lvl="4"/>
            <a:r>
              <a:rPr lang="en-GB" smtClean="0"/>
              <a:t>Dziewiąty poziom konspektu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831013" y="64531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lnSpc>
                <a:spcPct val="8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fld id="{404D53C4-D3CA-4716-BD9F-0CDD84B2E0F9}" type="slidenum">
              <a:rPr lang="pl-PL" sz="1400" b="1">
                <a:latin typeface="Impact" pitchFamily="34" charset="0"/>
              </a:rPr>
              <a:pPr algn="r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t>‹#›</a:t>
            </a:fld>
            <a:endParaRPr lang="pl-PL" sz="1400" b="1">
              <a:latin typeface="Impact" pitchFamily="34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6613"/>
            <a:ext cx="8226425" cy="723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tytułu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43" r:id="rId14"/>
  </p:sldLayoutIdLst>
  <p:txStyles>
    <p:titleStyle>
      <a:lvl1pPr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2800" b="1">
          <a:solidFill>
            <a:schemeClr val="tx1"/>
          </a:solidFill>
          <a:latin typeface="Arial" charset="0"/>
        </a:defRPr>
      </a:lvl2pPr>
      <a:lvl3pPr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2800" b="1">
          <a:solidFill>
            <a:schemeClr val="tx1"/>
          </a:solidFill>
          <a:latin typeface="Arial" charset="0"/>
        </a:defRPr>
      </a:lvl3pPr>
      <a:lvl4pPr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2800" b="1">
          <a:solidFill>
            <a:schemeClr val="tx1"/>
          </a:solidFill>
          <a:latin typeface="Arial" charset="0"/>
        </a:defRPr>
      </a:lvl4pPr>
      <a:lvl5pPr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2800" b="1">
          <a:solidFill>
            <a:schemeClr val="tx1"/>
          </a:solidFill>
          <a:latin typeface="Arial" charset="0"/>
        </a:defRPr>
      </a:lvl5pPr>
      <a:lvl6pPr marL="457200" algn="l" defTabSz="449263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800" b="1">
          <a:solidFill>
            <a:schemeClr val="tx1"/>
          </a:solidFill>
          <a:latin typeface="Arial" charset="0"/>
        </a:defRPr>
      </a:lvl6pPr>
      <a:lvl7pPr marL="914400" algn="l" defTabSz="449263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800" b="1">
          <a:solidFill>
            <a:schemeClr val="tx1"/>
          </a:solidFill>
          <a:latin typeface="Arial" charset="0"/>
        </a:defRPr>
      </a:lvl7pPr>
      <a:lvl8pPr marL="1371600" algn="l" defTabSz="449263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800" b="1">
          <a:solidFill>
            <a:schemeClr val="tx1"/>
          </a:solidFill>
          <a:latin typeface="Arial" charset="0"/>
        </a:defRPr>
      </a:lvl8pPr>
      <a:lvl9pPr marL="1828800" algn="l" defTabSz="449263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800" b="1">
          <a:solidFill>
            <a:schemeClr val="tx1"/>
          </a:solidFill>
          <a:latin typeface="Arial" charset="0"/>
        </a:defRPr>
      </a:lvl9pPr>
    </p:titleStyle>
    <p:bodyStyle>
      <a:lvl1pPr marL="339725" indent="-339725" algn="l" defTabSz="449263" rtl="0" eaLnBrk="0" fontAlgn="base" hangingPunct="0">
        <a:lnSpc>
          <a:spcPct val="87000"/>
        </a:lnSpc>
        <a:spcBef>
          <a:spcPts val="800"/>
        </a:spcBef>
        <a:spcAft>
          <a:spcPct val="0"/>
        </a:spcAft>
        <a:buClr>
          <a:schemeClr val="tx1"/>
        </a:buClr>
        <a:buSzPct val="100000"/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defTabSz="449263" rtl="0" eaLnBrk="0" fontAlgn="base" hangingPunct="0">
        <a:lnSpc>
          <a:spcPct val="87000"/>
        </a:lnSpc>
        <a:spcBef>
          <a:spcPts val="700"/>
        </a:spcBef>
        <a:spcAft>
          <a:spcPct val="0"/>
        </a:spcAft>
        <a:buClr>
          <a:schemeClr val="tx1"/>
        </a:buClr>
        <a:buSzPct val="100000"/>
        <a:buFont typeface="Arial" pitchFamily="34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defTabSz="449263" rtl="0" eaLnBrk="0" fontAlgn="base" hangingPunct="0">
        <a:lnSpc>
          <a:spcPct val="87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itchFamily="34" charset="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defTabSz="449263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chemeClr val="tx1"/>
        </a:buClr>
        <a:buSzPct val="100000"/>
        <a:buFont typeface="Arial" pitchFamily="34" charset="0"/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defTabSz="449263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chemeClr val="tx1"/>
        </a:buClr>
        <a:buSzPct val="100000"/>
        <a:buFont typeface="Arial" pitchFamily="34" charset="0"/>
        <a:buChar char="»"/>
        <a:defRPr sz="2200">
          <a:solidFill>
            <a:schemeClr val="tx1"/>
          </a:solidFill>
          <a:latin typeface="+mn-lt"/>
        </a:defRPr>
      </a:lvl5pPr>
      <a:lvl6pPr marL="2514600" indent="-228600" algn="l" defTabSz="449263" rtl="0" fontAlgn="base">
        <a:lnSpc>
          <a:spcPct val="87000"/>
        </a:lnSpc>
        <a:spcBef>
          <a:spcPts val="500"/>
        </a:spcBef>
        <a:spcAft>
          <a:spcPct val="0"/>
        </a:spcAft>
        <a:buClr>
          <a:schemeClr val="tx1"/>
        </a:buClr>
        <a:buSzPct val="100000"/>
        <a:buFont typeface="Arial" charset="0"/>
        <a:buChar char="»"/>
        <a:defRPr sz="2200">
          <a:solidFill>
            <a:schemeClr val="tx1"/>
          </a:solidFill>
          <a:latin typeface="+mn-lt"/>
        </a:defRPr>
      </a:lvl6pPr>
      <a:lvl7pPr marL="2971800" indent="-228600" algn="l" defTabSz="449263" rtl="0" fontAlgn="base">
        <a:lnSpc>
          <a:spcPct val="87000"/>
        </a:lnSpc>
        <a:spcBef>
          <a:spcPts val="500"/>
        </a:spcBef>
        <a:spcAft>
          <a:spcPct val="0"/>
        </a:spcAft>
        <a:buClr>
          <a:schemeClr val="tx1"/>
        </a:buClr>
        <a:buSzPct val="100000"/>
        <a:buFont typeface="Arial" charset="0"/>
        <a:buChar char="»"/>
        <a:defRPr sz="2200">
          <a:solidFill>
            <a:schemeClr val="tx1"/>
          </a:solidFill>
          <a:latin typeface="+mn-lt"/>
        </a:defRPr>
      </a:lvl7pPr>
      <a:lvl8pPr marL="3429000" indent="-228600" algn="l" defTabSz="449263" rtl="0" fontAlgn="base">
        <a:lnSpc>
          <a:spcPct val="87000"/>
        </a:lnSpc>
        <a:spcBef>
          <a:spcPts val="500"/>
        </a:spcBef>
        <a:spcAft>
          <a:spcPct val="0"/>
        </a:spcAft>
        <a:buClr>
          <a:schemeClr val="tx1"/>
        </a:buClr>
        <a:buSzPct val="100000"/>
        <a:buFont typeface="Arial" charset="0"/>
        <a:buChar char="»"/>
        <a:defRPr sz="2200">
          <a:solidFill>
            <a:schemeClr val="tx1"/>
          </a:solidFill>
          <a:latin typeface="+mn-lt"/>
        </a:defRPr>
      </a:lvl8pPr>
      <a:lvl9pPr marL="3886200" indent="-228600" algn="l" defTabSz="449263" rtl="0" fontAlgn="base">
        <a:lnSpc>
          <a:spcPct val="87000"/>
        </a:lnSpc>
        <a:spcBef>
          <a:spcPts val="500"/>
        </a:spcBef>
        <a:spcAft>
          <a:spcPct val="0"/>
        </a:spcAft>
        <a:buClr>
          <a:schemeClr val="tx1"/>
        </a:buClr>
        <a:buSzPct val="100000"/>
        <a:buFont typeface="Arial" charset="0"/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708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konspektu</a:t>
            </a:r>
          </a:p>
          <a:p>
            <a:pPr lvl="1"/>
            <a:r>
              <a:rPr lang="en-GB" smtClean="0"/>
              <a:t>Drugi poziom konspektu</a:t>
            </a:r>
          </a:p>
          <a:p>
            <a:pPr lvl="2"/>
            <a:r>
              <a:rPr lang="en-GB" smtClean="0"/>
              <a:t>Trzeci poziom konspektu</a:t>
            </a:r>
          </a:p>
          <a:p>
            <a:pPr lvl="3"/>
            <a:r>
              <a:rPr lang="en-GB" smtClean="0"/>
              <a:t>Czwarty poziom konspektu</a:t>
            </a:r>
          </a:p>
          <a:p>
            <a:pPr lvl="4"/>
            <a:r>
              <a:rPr lang="en-GB" smtClean="0"/>
              <a:t>Piąty poziom konspektu</a:t>
            </a:r>
          </a:p>
          <a:p>
            <a:pPr lvl="4"/>
            <a:r>
              <a:rPr lang="en-GB" smtClean="0"/>
              <a:t>Szósty poziom konspektu</a:t>
            </a:r>
          </a:p>
          <a:p>
            <a:pPr lvl="4"/>
            <a:r>
              <a:rPr lang="en-GB" smtClean="0"/>
              <a:t>Siódmy poziom konspektu</a:t>
            </a:r>
          </a:p>
          <a:p>
            <a:pPr lvl="4"/>
            <a:r>
              <a:rPr lang="en-GB" smtClean="0"/>
              <a:t>Ósmy poziom konspektu</a:t>
            </a:r>
          </a:p>
          <a:p>
            <a:pPr lvl="4"/>
            <a:r>
              <a:rPr lang="en-GB" smtClean="0"/>
              <a:t>Dziewiąty poziom konspektu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831013" y="64531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auto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defRPr/>
            </a:pPr>
            <a:fld id="{4DD406D0-3ABC-43C1-A0E2-4DEA54AF1D31}" type="slidenum">
              <a:rPr lang="pl-PL" sz="1400" b="1">
                <a:latin typeface="Impact" pitchFamily="34" charset="0"/>
              </a:rPr>
              <a:pPr algn="r" fontAlgn="auto">
                <a:lnSpc>
                  <a:spcPct val="87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pl-PL" sz="1400" b="1">
              <a:latin typeface="Impact" pitchFamily="34" charset="0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6613"/>
            <a:ext cx="8226425" cy="723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tytułu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</p:sldLayoutIdLst>
  <p:txStyles>
    <p:titleStyle>
      <a:lvl1pPr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2800" b="1">
          <a:solidFill>
            <a:schemeClr val="tx1"/>
          </a:solidFill>
          <a:latin typeface="Arial" charset="0"/>
        </a:defRPr>
      </a:lvl2pPr>
      <a:lvl3pPr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2800" b="1">
          <a:solidFill>
            <a:schemeClr val="tx1"/>
          </a:solidFill>
          <a:latin typeface="Arial" charset="0"/>
        </a:defRPr>
      </a:lvl3pPr>
      <a:lvl4pPr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2800" b="1">
          <a:solidFill>
            <a:schemeClr val="tx1"/>
          </a:solidFill>
          <a:latin typeface="Arial" charset="0"/>
        </a:defRPr>
      </a:lvl4pPr>
      <a:lvl5pPr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2800" b="1">
          <a:solidFill>
            <a:schemeClr val="tx1"/>
          </a:solidFill>
          <a:latin typeface="Arial" charset="0"/>
        </a:defRPr>
      </a:lvl5pPr>
      <a:lvl6pPr marL="457200" algn="l" defTabSz="449263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800" b="1">
          <a:solidFill>
            <a:schemeClr val="tx1"/>
          </a:solidFill>
          <a:latin typeface="Arial" charset="0"/>
        </a:defRPr>
      </a:lvl6pPr>
      <a:lvl7pPr marL="914400" algn="l" defTabSz="449263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800" b="1">
          <a:solidFill>
            <a:schemeClr val="tx1"/>
          </a:solidFill>
          <a:latin typeface="Arial" charset="0"/>
        </a:defRPr>
      </a:lvl7pPr>
      <a:lvl8pPr marL="1371600" algn="l" defTabSz="449263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800" b="1">
          <a:solidFill>
            <a:schemeClr val="tx1"/>
          </a:solidFill>
          <a:latin typeface="Arial" charset="0"/>
        </a:defRPr>
      </a:lvl8pPr>
      <a:lvl9pPr marL="1828800" algn="l" defTabSz="449263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800" b="1">
          <a:solidFill>
            <a:schemeClr val="tx1"/>
          </a:solidFill>
          <a:latin typeface="Arial" charset="0"/>
        </a:defRPr>
      </a:lvl9pPr>
    </p:titleStyle>
    <p:bodyStyle>
      <a:lvl1pPr marL="339725" indent="-339725" algn="l" defTabSz="449263" rtl="0" eaLnBrk="0" fontAlgn="base" hangingPunct="0">
        <a:lnSpc>
          <a:spcPct val="87000"/>
        </a:lnSpc>
        <a:spcBef>
          <a:spcPts val="800"/>
        </a:spcBef>
        <a:spcAft>
          <a:spcPct val="0"/>
        </a:spcAft>
        <a:buClr>
          <a:schemeClr val="tx1"/>
        </a:buClr>
        <a:buSzPct val="100000"/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defTabSz="449263" rtl="0" eaLnBrk="0" fontAlgn="base" hangingPunct="0">
        <a:lnSpc>
          <a:spcPct val="87000"/>
        </a:lnSpc>
        <a:spcBef>
          <a:spcPts val="700"/>
        </a:spcBef>
        <a:spcAft>
          <a:spcPct val="0"/>
        </a:spcAft>
        <a:buClr>
          <a:schemeClr val="tx1"/>
        </a:buClr>
        <a:buSzPct val="100000"/>
        <a:buFont typeface="Arial" pitchFamily="34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defTabSz="449263" rtl="0" eaLnBrk="0" fontAlgn="base" hangingPunct="0">
        <a:lnSpc>
          <a:spcPct val="87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itchFamily="34" charset="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defTabSz="449263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chemeClr val="tx1"/>
        </a:buClr>
        <a:buSzPct val="100000"/>
        <a:buFont typeface="Arial" pitchFamily="34" charset="0"/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defTabSz="449263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chemeClr val="tx1"/>
        </a:buClr>
        <a:buSzPct val="100000"/>
        <a:buFont typeface="Arial" pitchFamily="34" charset="0"/>
        <a:buChar char="»"/>
        <a:defRPr sz="2200">
          <a:solidFill>
            <a:schemeClr val="tx1"/>
          </a:solidFill>
          <a:latin typeface="+mn-lt"/>
        </a:defRPr>
      </a:lvl5pPr>
      <a:lvl6pPr marL="2514600" indent="-228600" algn="l" defTabSz="449263" rtl="0" fontAlgn="base">
        <a:lnSpc>
          <a:spcPct val="87000"/>
        </a:lnSpc>
        <a:spcBef>
          <a:spcPts val="500"/>
        </a:spcBef>
        <a:spcAft>
          <a:spcPct val="0"/>
        </a:spcAft>
        <a:buClr>
          <a:schemeClr val="tx1"/>
        </a:buClr>
        <a:buSzPct val="100000"/>
        <a:buFont typeface="Arial" charset="0"/>
        <a:buChar char="»"/>
        <a:defRPr sz="2200">
          <a:solidFill>
            <a:schemeClr val="tx1"/>
          </a:solidFill>
          <a:latin typeface="+mn-lt"/>
        </a:defRPr>
      </a:lvl6pPr>
      <a:lvl7pPr marL="2971800" indent="-228600" algn="l" defTabSz="449263" rtl="0" fontAlgn="base">
        <a:lnSpc>
          <a:spcPct val="87000"/>
        </a:lnSpc>
        <a:spcBef>
          <a:spcPts val="500"/>
        </a:spcBef>
        <a:spcAft>
          <a:spcPct val="0"/>
        </a:spcAft>
        <a:buClr>
          <a:schemeClr val="tx1"/>
        </a:buClr>
        <a:buSzPct val="100000"/>
        <a:buFont typeface="Arial" charset="0"/>
        <a:buChar char="»"/>
        <a:defRPr sz="2200">
          <a:solidFill>
            <a:schemeClr val="tx1"/>
          </a:solidFill>
          <a:latin typeface="+mn-lt"/>
        </a:defRPr>
      </a:lvl7pPr>
      <a:lvl8pPr marL="3429000" indent="-228600" algn="l" defTabSz="449263" rtl="0" fontAlgn="base">
        <a:lnSpc>
          <a:spcPct val="87000"/>
        </a:lnSpc>
        <a:spcBef>
          <a:spcPts val="500"/>
        </a:spcBef>
        <a:spcAft>
          <a:spcPct val="0"/>
        </a:spcAft>
        <a:buClr>
          <a:schemeClr val="tx1"/>
        </a:buClr>
        <a:buSzPct val="100000"/>
        <a:buFont typeface="Arial" charset="0"/>
        <a:buChar char="»"/>
        <a:defRPr sz="2200">
          <a:solidFill>
            <a:schemeClr val="tx1"/>
          </a:solidFill>
          <a:latin typeface="+mn-lt"/>
        </a:defRPr>
      </a:lvl8pPr>
      <a:lvl9pPr marL="3886200" indent="-228600" algn="l" defTabSz="449263" rtl="0" fontAlgn="base">
        <a:lnSpc>
          <a:spcPct val="87000"/>
        </a:lnSpc>
        <a:spcBef>
          <a:spcPts val="500"/>
        </a:spcBef>
        <a:spcAft>
          <a:spcPct val="0"/>
        </a:spcAft>
        <a:buClr>
          <a:schemeClr val="tx1"/>
        </a:buClr>
        <a:buSzPct val="100000"/>
        <a:buFont typeface="Arial" charset="0"/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pwcatalyst.pl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339975" y="2852738"/>
            <a:ext cx="5545138" cy="2833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000000"/>
              </a:buClr>
              <a:buSzPct val="100000"/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3600" b="1">
              <a:solidFill>
                <a:srgbClr val="0065B3"/>
              </a:solidFill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000000"/>
              </a:buClr>
              <a:buSzPct val="100000"/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2000" b="1">
              <a:solidFill>
                <a:srgbClr val="000000"/>
              </a:solidFill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000000"/>
              </a:buClr>
              <a:buSzPct val="100000"/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2400" b="1">
              <a:solidFill>
                <a:srgbClr val="000000"/>
              </a:solidFill>
              <a:latin typeface="Franklin Gothic Demi Cond" pitchFamily="34" charset="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000000"/>
              </a:buClr>
              <a:buSzPct val="100000"/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3600" b="1">
              <a:solidFill>
                <a:srgbClr val="0065B3"/>
              </a:solidFill>
              <a:latin typeface="Arial Rounded MT Bold" pitchFamily="34" charset="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000000"/>
              </a:buClr>
              <a:buSzPct val="100000"/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3600" b="1">
              <a:solidFill>
                <a:srgbClr val="0065B3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904875" y="2835275"/>
            <a:ext cx="7181850" cy="13223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>
              <a:spcBef>
                <a:spcPts val="3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sz="4000" dirty="0">
                <a:solidFill>
                  <a:schemeClr val="tx1"/>
                </a:solidFill>
                <a:latin typeface="Arial" charset="0"/>
              </a:rPr>
              <a:t>Rynek instrumentów dłużnych 						CATALYST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" y="1357313"/>
            <a:ext cx="2357438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ytuł 4"/>
          <p:cNvSpPr>
            <a:spLocks noGrp="1"/>
          </p:cNvSpPr>
          <p:nvPr>
            <p:ph type="title"/>
          </p:nvPr>
        </p:nvSpPr>
        <p:spPr>
          <a:xfrm>
            <a:off x="0" y="642938"/>
            <a:ext cx="8786813" cy="8572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pl-PL" sz="3200" dirty="0" smtClean="0">
                <a:ea typeface="Arial Unicode MS" pitchFamily="34" charset="-128"/>
                <a:cs typeface="Arial Unicode MS" pitchFamily="34" charset="-128"/>
              </a:rPr>
              <a:t>Dopuszczenie/wprowadzenie do obrotu </a:t>
            </a:r>
            <a:br>
              <a:rPr lang="pl-PL" sz="3200" dirty="0" smtClean="0">
                <a:ea typeface="Arial Unicode MS" pitchFamily="34" charset="-128"/>
                <a:cs typeface="Arial Unicode MS" pitchFamily="34" charset="-128"/>
              </a:rPr>
            </a:br>
            <a:r>
              <a:rPr lang="pl-PL" sz="3200" dirty="0" smtClean="0">
                <a:ea typeface="Arial Unicode MS" pitchFamily="34" charset="-128"/>
                <a:cs typeface="Arial Unicode MS" pitchFamily="34" charset="-128"/>
              </a:rPr>
              <a:t>na rynku regulowanym/ASO</a:t>
            </a:r>
            <a:endParaRPr lang="pl-PL" sz="3200" dirty="0" smtClean="0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1500188"/>
            <a:ext cx="8715375" cy="566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39725" indent="-339725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pl-PL" sz="2400" b="1" kern="0" dirty="0">
                <a:solidFill>
                  <a:srgbClr val="000000"/>
                </a:solidFill>
                <a:latin typeface="Arial Narrow" pitchFamily="34" charset="0"/>
                <a:ea typeface="+mn-ea"/>
                <a:cs typeface="Times New Roman" pitchFamily="18" charset="0"/>
              </a:rPr>
              <a:t>Dopuszczenie/wprowadzenie</a:t>
            </a:r>
            <a:r>
              <a:rPr lang="pl-PL" sz="2400" kern="0" dirty="0">
                <a:solidFill>
                  <a:srgbClr val="000000"/>
                </a:solidFill>
                <a:latin typeface="Arial Narrow" pitchFamily="34" charset="0"/>
                <a:ea typeface="+mn-ea"/>
                <a:cs typeface="Times New Roman" pitchFamily="18" charset="0"/>
              </a:rPr>
              <a:t> –  uchwała Zarządu GPW/</a:t>
            </a:r>
            <a:r>
              <a:rPr lang="pl-PL" sz="2400" kern="0" dirty="0" err="1">
                <a:solidFill>
                  <a:srgbClr val="000000"/>
                </a:solidFill>
                <a:latin typeface="Arial Narrow" pitchFamily="34" charset="0"/>
                <a:ea typeface="+mn-ea"/>
                <a:cs typeface="Times New Roman" pitchFamily="18" charset="0"/>
              </a:rPr>
              <a:t>BondSpot</a:t>
            </a:r>
            <a:endParaRPr lang="pl-PL" sz="2400" kern="0" dirty="0">
              <a:solidFill>
                <a:srgbClr val="000000"/>
              </a:solidFill>
              <a:latin typeface="Arial Narrow" pitchFamily="34" charset="0"/>
              <a:ea typeface="+mn-ea"/>
              <a:cs typeface="Times New Roman" pitchFamily="18" charset="0"/>
            </a:endParaRPr>
          </a:p>
          <a:p>
            <a:pPr marL="339725" indent="-339725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pl-PL" sz="2400" b="1" kern="0" dirty="0">
                <a:solidFill>
                  <a:srgbClr val="000000"/>
                </a:solidFill>
                <a:latin typeface="Arial Narrow" pitchFamily="34" charset="0"/>
                <a:ea typeface="+mn-ea"/>
                <a:cs typeface="Times New Roman" pitchFamily="18" charset="0"/>
              </a:rPr>
              <a:t>Skierowanie do obrotu zorganizowanego może polegać na</a:t>
            </a:r>
            <a:r>
              <a:rPr lang="pl-PL" sz="2400" kern="0" dirty="0">
                <a:solidFill>
                  <a:srgbClr val="000000"/>
                </a:solidFill>
                <a:latin typeface="Arial Narrow" pitchFamily="34" charset="0"/>
                <a:ea typeface="+mn-ea"/>
                <a:cs typeface="Times New Roman" pitchFamily="18" charset="0"/>
              </a:rPr>
              <a:t>:</a:t>
            </a:r>
          </a:p>
          <a:p>
            <a:pPr marL="739775" lvl="1" indent="-282575"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Wingdings" pitchFamily="2" charset="2"/>
              <a:buChar char="Ø"/>
              <a:defRPr/>
            </a:pPr>
            <a:r>
              <a:rPr lang="pl-PL" sz="2400" kern="0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dopuszczeniu emisji do obrotu na rynkach regulowanych GPW oraz BondSpot</a:t>
            </a:r>
          </a:p>
          <a:p>
            <a:pPr marL="739775" lvl="1" indent="-282575"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Wingdings" pitchFamily="2" charset="2"/>
              <a:buChar char="Ø"/>
              <a:defRPr/>
            </a:pPr>
            <a:r>
              <a:rPr lang="pl-PL" sz="2400" kern="0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dopuszczeniu emisji do obrotu na rynku regulowanym GPW oraz wprowadzeniu jej do ASO BondSpot</a:t>
            </a:r>
          </a:p>
          <a:p>
            <a:pPr marL="739775" lvl="1" indent="-282575"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Wingdings" pitchFamily="2" charset="2"/>
              <a:buChar char="Ø"/>
              <a:defRPr/>
            </a:pPr>
            <a:r>
              <a:rPr lang="pl-PL" sz="2400" kern="0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dopuszczeniu emisji do obrotu na rynku regulowanym BondSpot oraz wprowadzeniu jej do ASO GPW</a:t>
            </a:r>
          </a:p>
          <a:p>
            <a:pPr marL="739775" lvl="1" indent="-282575"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Wingdings" pitchFamily="2" charset="2"/>
              <a:buChar char="Ø"/>
              <a:defRPr/>
            </a:pPr>
            <a:r>
              <a:rPr lang="pl-PL" sz="2400" kern="0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wprowadzeniu emisji do ASO GPW oraz BondSpot</a:t>
            </a:r>
          </a:p>
          <a:p>
            <a:pPr marL="339725" indent="-339725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pl-PL" sz="2400" kern="0" dirty="0">
                <a:solidFill>
                  <a:srgbClr val="000000"/>
                </a:solidFill>
                <a:latin typeface="Arial Narrow" pitchFamily="34" charset="0"/>
                <a:ea typeface="+mn-ea"/>
                <a:cs typeface="Times New Roman" pitchFamily="18" charset="0"/>
              </a:rPr>
              <a:t>Dłużne instrumenty finansowe są co do zasady dopuszczane/wprowadzane jednocześnie na rynek regulowany i ASO</a:t>
            </a:r>
          </a:p>
          <a:p>
            <a:pPr marL="339725" indent="-339725" eaLnBrk="0" hangingPunct="0">
              <a:spcBef>
                <a:spcPts val="800"/>
              </a:spcBef>
              <a:buClr>
                <a:srgbClr val="000000"/>
              </a:buClr>
              <a:buSzPct val="100000"/>
              <a:defRPr/>
            </a:pPr>
            <a:r>
              <a:rPr lang="pl-PL" sz="2400" dirty="0" err="1">
                <a:solidFill>
                  <a:schemeClr val="tx1"/>
                </a:solidFill>
                <a:latin typeface="Arial" charset="0"/>
              </a:rPr>
              <a:t>Wystandaryzowany</a:t>
            </a:r>
            <a:r>
              <a:rPr lang="pl-PL" sz="2400" dirty="0">
                <a:solidFill>
                  <a:schemeClr val="tx1"/>
                </a:solidFill>
                <a:latin typeface="Arial" charset="0"/>
              </a:rPr>
              <a:t> wniosek dostępny na </a:t>
            </a:r>
            <a:r>
              <a:rPr lang="pl-PL" sz="2400" dirty="0" err="1">
                <a:solidFill>
                  <a:schemeClr val="tx1"/>
                </a:solidFill>
                <a:latin typeface="Arial" charset="0"/>
              </a:rPr>
              <a:t>www.gpwcatalyst.pl</a:t>
            </a:r>
            <a:endParaRPr lang="pl-PL" sz="2400" dirty="0">
              <a:solidFill>
                <a:schemeClr val="tx1"/>
              </a:solidFill>
              <a:latin typeface="Arial" charset="0"/>
            </a:endParaRPr>
          </a:p>
          <a:p>
            <a:pPr marL="339725" indent="-339725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endParaRPr lang="pl-PL" sz="2400" kern="0" dirty="0">
              <a:solidFill>
                <a:srgbClr val="000000"/>
              </a:solidFill>
              <a:latin typeface="Arial Narrow" pitchFamily="34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ytuł 4"/>
          <p:cNvSpPr>
            <a:spLocks noGrp="1"/>
          </p:cNvSpPr>
          <p:nvPr>
            <p:ph type="title"/>
          </p:nvPr>
        </p:nvSpPr>
        <p:spPr>
          <a:xfrm>
            <a:off x="0" y="642938"/>
            <a:ext cx="8786813" cy="8572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pl-PL" sz="3200" dirty="0" smtClean="0">
                <a:ea typeface="Arial Unicode MS" pitchFamily="34" charset="-128"/>
                <a:cs typeface="Arial Unicode MS" pitchFamily="34" charset="-128"/>
              </a:rPr>
              <a:t>OBOWIĄZKI INFORMACYJNE</a:t>
            </a:r>
            <a:endParaRPr lang="pl-PL" sz="3200" dirty="0" smtClean="0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1643063"/>
            <a:ext cx="8715375" cy="513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39725" indent="-339725" eaLnBrk="0" hangingPunct="0">
              <a:spcBef>
                <a:spcPts val="800"/>
              </a:spcBef>
              <a:buClr>
                <a:schemeClr val="tx1"/>
              </a:buClr>
              <a:buSzPct val="100000"/>
              <a:buFont typeface="Arial" charset="0"/>
              <a:buChar char="•"/>
              <a:defRPr/>
            </a:pPr>
            <a:r>
              <a:rPr lang="pl-PL" sz="2400" b="1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Emitenci, którzy podlegają autoryzacji</a:t>
            </a:r>
            <a:r>
              <a:rPr lang="pl-PL" sz="2400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 (EBI)</a:t>
            </a:r>
          </a:p>
          <a:p>
            <a:pPr marL="796925" lvl="1" indent="-339725" eaLnBrk="0" hangingPunct="0">
              <a:spcBef>
                <a:spcPts val="800"/>
              </a:spcBef>
              <a:buClr>
                <a:schemeClr val="tx1"/>
              </a:buClr>
              <a:buSzPct val="100000"/>
              <a:buFont typeface="Arial" charset="0"/>
              <a:buChar char="•"/>
              <a:defRPr/>
            </a:pPr>
            <a:r>
              <a:rPr lang="pl-PL" sz="2000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informacje bieżące jedynie na podstawie tzw. „klauzuli generalnej” oraz raport roczny:</a:t>
            </a:r>
          </a:p>
          <a:p>
            <a:pPr marL="1254125" lvl="2" indent="-339725" eaLnBrk="0" hangingPunct="0">
              <a:spcBef>
                <a:spcPts val="800"/>
              </a:spcBef>
              <a:buClr>
                <a:schemeClr val="tx1"/>
              </a:buClr>
              <a:buSzPct val="100000"/>
              <a:buFont typeface="Arial" charset="0"/>
              <a:buChar char="•"/>
              <a:defRPr/>
            </a:pPr>
            <a:r>
              <a:rPr lang="pl-PL" sz="2000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JST – z wykonania budżetu</a:t>
            </a:r>
          </a:p>
          <a:p>
            <a:pPr marL="1254125" lvl="2" indent="-339725" eaLnBrk="0" hangingPunct="0">
              <a:spcBef>
                <a:spcPts val="800"/>
              </a:spcBef>
              <a:buClr>
                <a:schemeClr val="tx1"/>
              </a:buClr>
              <a:buSzPct val="100000"/>
              <a:buFont typeface="Arial" charset="0"/>
              <a:buChar char="•"/>
              <a:defRPr/>
            </a:pPr>
            <a:r>
              <a:rPr lang="pl-PL" sz="2000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korporacyjni – zgodnie z obowiązującymi ich przepisami</a:t>
            </a:r>
          </a:p>
          <a:p>
            <a:pPr marL="339725" indent="-339725" eaLnBrk="0" hangingPunct="0">
              <a:spcBef>
                <a:spcPts val="800"/>
              </a:spcBef>
              <a:buClr>
                <a:schemeClr val="tx1"/>
              </a:buClr>
              <a:buSzPct val="100000"/>
              <a:buFont typeface="Arial" charset="0"/>
              <a:buChar char="•"/>
              <a:defRPr/>
            </a:pPr>
            <a:r>
              <a:rPr lang="pl-PL" sz="2400" b="1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Emitenci dopuszczeni do obrotu na jednym z rynków regulowanych:</a:t>
            </a:r>
          </a:p>
          <a:p>
            <a:pPr marL="739775" lvl="1" indent="-282575" eaLnBrk="0" hangingPunct="0">
              <a:spcBef>
                <a:spcPts val="7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r>
              <a:rPr lang="pl-PL" sz="2000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informacje bieżące i okresowe zgodnie z przepisami właściwego rynku (ESPI)	</a:t>
            </a:r>
          </a:p>
          <a:p>
            <a:pPr marL="282575" indent="-282575" eaLnBrk="0" hangingPunct="0">
              <a:spcBef>
                <a:spcPts val="7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  <a:defRPr/>
            </a:pPr>
            <a:r>
              <a:rPr lang="pl-PL" sz="2400" b="1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Emitenci wprowadzeni do ASO </a:t>
            </a:r>
            <a:r>
              <a:rPr lang="pl-PL" sz="2400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(EBI):</a:t>
            </a:r>
          </a:p>
          <a:p>
            <a:pPr marL="739775" lvl="1" indent="-282575" eaLnBrk="0" hangingPunct="0">
              <a:spcBef>
                <a:spcPts val="7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r>
              <a:rPr lang="pl-PL" sz="2000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w przypadku emitenta będącego jednostką samorządu terytorialnego – roczne sprawozdanie z wykonania budżetu wraz z opinią RIO</a:t>
            </a:r>
          </a:p>
          <a:p>
            <a:pPr marL="739775" lvl="1" indent="-282575" eaLnBrk="0" hangingPunct="0">
              <a:spcBef>
                <a:spcPts val="7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r>
              <a:rPr lang="pl-PL" sz="2000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korporacyjni – raporty półroczne, bez przeglądu, o mniejszym zakresie niż na </a:t>
            </a:r>
            <a:r>
              <a:rPr lang="pl-PL" sz="2000" kern="0" dirty="0" err="1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r.reg</a:t>
            </a:r>
            <a:r>
              <a:rPr lang="pl-PL" sz="2000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.</a:t>
            </a:r>
          </a:p>
          <a:p>
            <a:pPr marL="739775" lvl="1" indent="-282575" eaLnBrk="0" hangingPunct="0">
              <a:spcBef>
                <a:spcPts val="7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r>
              <a:rPr lang="pl-PL" sz="2000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informacje bieżące: w zakresie jak na rynku regulowanym dla</a:t>
            </a:r>
            <a:r>
              <a:rPr lang="pl-PL" sz="2000" kern="0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 podmiotów emitujących jedynie obligacje</a:t>
            </a:r>
            <a:endParaRPr lang="pl-PL" sz="2000" kern="0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ytuł 4"/>
          <p:cNvSpPr>
            <a:spLocks noGrp="1"/>
          </p:cNvSpPr>
          <p:nvPr>
            <p:ph type="title"/>
          </p:nvPr>
        </p:nvSpPr>
        <p:spPr>
          <a:xfrm>
            <a:off x="0" y="642938"/>
            <a:ext cx="8786813" cy="8572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pl-PL" sz="3200" dirty="0" smtClean="0">
                <a:ea typeface="Arial Unicode MS" pitchFamily="34" charset="-128"/>
                <a:cs typeface="Arial Unicode MS" pitchFamily="34" charset="-128"/>
              </a:rPr>
              <a:t>EMITENCI NA CATALYST</a:t>
            </a:r>
            <a:br>
              <a:rPr lang="pl-PL" sz="3200" dirty="0" smtClean="0">
                <a:ea typeface="Arial Unicode MS" pitchFamily="34" charset="-128"/>
                <a:cs typeface="Arial Unicode MS" pitchFamily="34" charset="-128"/>
              </a:rPr>
            </a:br>
            <a:r>
              <a:rPr lang="pl-PL" sz="2000" dirty="0" smtClean="0">
                <a:ea typeface="Arial Unicode MS" pitchFamily="34" charset="-128"/>
                <a:cs typeface="Arial Unicode MS" pitchFamily="34" charset="-128"/>
              </a:rPr>
              <a:t>KILKA FAKTÓW DO ZAPAMIĘTANIA</a:t>
            </a:r>
            <a:endParaRPr lang="pl-PL" sz="3200" dirty="0" smtClean="0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142875" y="1643063"/>
            <a:ext cx="8643938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39725" indent="-339725" eaLnBrk="0" hangingPunct="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ü"/>
              <a:defRPr/>
            </a:pPr>
            <a:r>
              <a:rPr lang="pl-PL" sz="2400" b="1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instrumenty dłużne w obrocie – tylko na okaziciela</a:t>
            </a:r>
          </a:p>
          <a:p>
            <a:pPr marL="339725" indent="-339725" eaLnBrk="0" hangingPunct="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ü"/>
              <a:defRPr/>
            </a:pPr>
            <a:r>
              <a:rPr lang="pl-PL" sz="2400" b="1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emitent – nie tylko spółka akcyjna </a:t>
            </a:r>
            <a:r>
              <a:rPr lang="pl-PL" sz="2400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(wyj. obligacje zamienne)</a:t>
            </a:r>
          </a:p>
          <a:p>
            <a:pPr marL="339725" indent="-339725" eaLnBrk="0" hangingPunct="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ü"/>
              <a:defRPr/>
            </a:pPr>
            <a:r>
              <a:rPr lang="pl-PL" sz="2400" b="1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umowa z KDPW – obowiązkowa </a:t>
            </a:r>
            <a:r>
              <a:rPr lang="pl-PL" sz="2000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(tylko nadanie kodu ISIN lub dematerializacja)</a:t>
            </a:r>
            <a:endParaRPr lang="pl-PL" sz="2400" b="1" kern="0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  <a:p>
            <a:pPr marL="339725" indent="-339725" eaLnBrk="0" hangingPunct="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ü"/>
              <a:defRPr/>
            </a:pPr>
            <a:r>
              <a:rPr lang="pl-PL" sz="2400" b="1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przy dopuszczeniu/wprowadzeniu: obowiązkowy dokument informacyjny (publiczny lub określony Regulaminem ASO)</a:t>
            </a:r>
          </a:p>
          <a:p>
            <a:pPr marL="339725" indent="-339725" eaLnBrk="0" hangingPunct="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ü"/>
              <a:defRPr/>
            </a:pPr>
            <a:r>
              <a:rPr lang="pl-PL" sz="2400" b="1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Autoryzowany Doradca – nieobowiązkowy</a:t>
            </a:r>
          </a:p>
          <a:p>
            <a:pPr marL="339725" indent="-339725" eaLnBrk="0" hangingPunct="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ü"/>
              <a:defRPr/>
            </a:pPr>
            <a:r>
              <a:rPr lang="pl-PL" sz="2400" b="1" kern="0" dirty="0" err="1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rating</a:t>
            </a:r>
            <a:r>
              <a:rPr lang="pl-PL" sz="2400" b="1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– nieobowiązkowy</a:t>
            </a:r>
          </a:p>
          <a:p>
            <a:pPr marL="339725" indent="-339725" eaLnBrk="0" hangingPunct="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ü"/>
              <a:defRPr/>
            </a:pPr>
            <a:r>
              <a:rPr lang="pl-PL" sz="2400" b="1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można tylko autoryzować emisję, bez podejmowania dalszych kroków </a:t>
            </a:r>
            <a:r>
              <a:rPr lang="pl-PL" sz="2400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(kierowanie do obrotu zorganizowanego)</a:t>
            </a:r>
          </a:p>
          <a:p>
            <a:pPr marL="339725" indent="-339725" eaLnBrk="0" hangingPunct="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ü"/>
              <a:defRPr/>
            </a:pPr>
            <a:r>
              <a:rPr lang="pl-PL" sz="2400" b="1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obowiązki informacyjne – zawsze, ale w zróżnicowanym zakresie, </a:t>
            </a:r>
            <a:r>
              <a:rPr lang="pl-PL" sz="2400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publikowane przy pomocy ESPI (r. </a:t>
            </a:r>
            <a:r>
              <a:rPr lang="pl-PL" sz="2400" kern="0" dirty="0" err="1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reg</a:t>
            </a:r>
            <a:r>
              <a:rPr lang="pl-PL" sz="2400" kern="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) lub EBI (ASO, autoryzacja)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714375"/>
            <a:ext cx="6929486" cy="500047"/>
          </a:xfr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pPr defTabSz="914400" eaLnBrk="1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pl-PL" sz="2400" b="1" dirty="0" smtClean="0">
                <a:latin typeface="Arial Narrow" pitchFamily="34" charset="0"/>
              </a:rPr>
              <a:t>		RYNEK </a:t>
            </a:r>
            <a:r>
              <a:rPr lang="pl-PL" sz="2400" b="1" dirty="0" smtClean="0">
                <a:latin typeface="Arial Narrow" pitchFamily="34" charset="0"/>
              </a:rPr>
              <a:t>CATALYST – EMITENCI </a:t>
            </a:r>
            <a:endParaRPr lang="en-GB" sz="2400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73075" y="1500188"/>
            <a:ext cx="7705725" cy="39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defTabSz="914400">
              <a:spcBef>
                <a:spcPct val="20000"/>
              </a:spcBef>
              <a:spcAft>
                <a:spcPct val="35000"/>
              </a:spcAft>
              <a:defRPr/>
            </a:pPr>
            <a:endParaRPr lang="pl-PL" sz="2000" kern="0" dirty="0">
              <a:solidFill>
                <a:srgbClr val="000000"/>
              </a:solidFill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13316" name="Picture 2" descr="http://www.gpw.pl/images/catalystbutton.gif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3813" y="1428750"/>
            <a:ext cx="91916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Symbol zastępczy numeru slajdu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0425" cy="473075"/>
          </a:xfrm>
          <a:prstGeom prst="rect">
            <a:avLst/>
          </a:prstGeom>
          <a:noFill/>
        </p:spPr>
        <p:txBody>
          <a:bodyPr/>
          <a:lstStyle/>
          <a:p>
            <a:pPr>
              <a:buFont typeface="Arial" charset="0"/>
              <a:buNone/>
            </a:pPr>
            <a:fld id="{04C23972-15FA-4505-873C-100C829ECC06}" type="slidenum">
              <a:rPr lang="en-GB" smtClean="0">
                <a:latin typeface="Arial" charset="0"/>
              </a:rPr>
              <a:pPr>
                <a:buFont typeface="Arial" charset="0"/>
                <a:buNone/>
              </a:pPr>
              <a:t>13</a:t>
            </a:fld>
            <a:endParaRPr lang="en-GB" smtClean="0">
              <a:latin typeface="Arial" charset="0"/>
            </a:endParaRPr>
          </a:p>
        </p:txBody>
      </p:sp>
      <p:sp>
        <p:nvSpPr>
          <p:cNvPr id="13318" name="pole tekstowe 6"/>
          <p:cNvSpPr txBox="1">
            <a:spLocks noChangeArrowheads="1"/>
          </p:cNvSpPr>
          <p:nvPr/>
        </p:nvSpPr>
        <p:spPr bwMode="auto">
          <a:xfrm>
            <a:off x="285750" y="1285875"/>
            <a:ext cx="8143875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600" b="1" dirty="0">
                <a:solidFill>
                  <a:schemeClr val="tx1"/>
                </a:solidFill>
                <a:latin typeface="Arial Narrow" pitchFamily="34" charset="0"/>
              </a:rPr>
              <a:t>Wprowadzenie do obrotu giełdowego nowych emitentów: </a:t>
            </a: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pl-PL" sz="16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>- Miasto Stołeczne WARSZAWA (rynki regulowane </a:t>
            </a:r>
            <a:r>
              <a:rPr lang="pl-PL" sz="1600" dirty="0" err="1">
                <a:solidFill>
                  <a:schemeClr val="tx1"/>
                </a:solidFill>
                <a:latin typeface="Arial Narrow" pitchFamily="34" charset="0"/>
              </a:rPr>
              <a:t>GPWBondSpot</a:t>
            </a: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>) </a:t>
            </a:r>
            <a:br>
              <a:rPr lang="pl-PL" sz="16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- </a:t>
            </a: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>Miasto Radlin (rynek regulowany GPW) </a:t>
            </a:r>
            <a:br>
              <a:rPr lang="pl-PL" sz="16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pl-PL" sz="16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pl-PL" sz="1600" b="1" dirty="0">
                <a:solidFill>
                  <a:schemeClr val="tx1"/>
                </a:solidFill>
                <a:latin typeface="Arial Narrow" pitchFamily="34" charset="0"/>
              </a:rPr>
              <a:t>Objęcie regulacjami i standardami rynku </a:t>
            </a:r>
            <a:r>
              <a:rPr lang="pl-PL" sz="1600" b="1" dirty="0" err="1">
                <a:solidFill>
                  <a:schemeClr val="tx1"/>
                </a:solidFill>
                <a:latin typeface="Arial Narrow" pitchFamily="34" charset="0"/>
              </a:rPr>
              <a:t>Catalyst</a:t>
            </a:r>
            <a:r>
              <a:rPr lang="pl-PL" sz="1600" b="1" dirty="0">
                <a:solidFill>
                  <a:schemeClr val="tx1"/>
                </a:solidFill>
                <a:latin typeface="Arial Narrow" pitchFamily="34" charset="0"/>
              </a:rPr>
              <a:t> obligacji już wcześniej notowanych na rynku publicznym: </a:t>
            </a:r>
            <a:endParaRPr lang="pl-PL" sz="16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- Electus SA (rynek regulowany GPW) </a:t>
            </a:r>
            <a:r>
              <a:rPr lang="pl-PL" sz="1600" b="1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pl-PL" sz="1600" b="1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>- Europejski Bank Inwestycyjny (rynek regulowany GPW) </a:t>
            </a:r>
            <a:br>
              <a:rPr lang="pl-PL" sz="16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>- BRE Bank Hipoteczny SA (rynek regulowany </a:t>
            </a:r>
            <a:r>
              <a:rPr lang="pl-PL" sz="1600" dirty="0" err="1">
                <a:solidFill>
                  <a:schemeClr val="tx1"/>
                </a:solidFill>
                <a:latin typeface="Arial Narrow" pitchFamily="34" charset="0"/>
              </a:rPr>
              <a:t>BondSpot</a:t>
            </a: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>) </a:t>
            </a:r>
            <a:br>
              <a:rPr lang="pl-PL" sz="16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>- Europejski Fundusz Hipoteczny SA (rynek regulowany </a:t>
            </a:r>
            <a:r>
              <a:rPr lang="pl-PL" sz="1600" dirty="0" err="1">
                <a:solidFill>
                  <a:schemeClr val="tx1"/>
                </a:solidFill>
                <a:latin typeface="Arial Narrow" pitchFamily="34" charset="0"/>
              </a:rPr>
              <a:t>BondSpot</a:t>
            </a: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>) </a:t>
            </a:r>
            <a:br>
              <a:rPr lang="pl-PL" sz="16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>- Gmina Miasto Ostrów Wielkopolski (rynek regulowany </a:t>
            </a:r>
            <a:r>
              <a:rPr lang="pl-PL" sz="1600" dirty="0" err="1">
                <a:solidFill>
                  <a:schemeClr val="tx1"/>
                </a:solidFill>
                <a:latin typeface="Arial Narrow" pitchFamily="34" charset="0"/>
              </a:rPr>
              <a:t>BondSpot</a:t>
            </a: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>) </a:t>
            </a:r>
            <a:br>
              <a:rPr lang="pl-PL" sz="16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>- Miasto Poznań (rynek regulowany </a:t>
            </a:r>
            <a:r>
              <a:rPr lang="pl-PL" sz="1600" dirty="0" err="1">
                <a:solidFill>
                  <a:schemeClr val="tx1"/>
                </a:solidFill>
                <a:latin typeface="Arial Narrow" pitchFamily="34" charset="0"/>
              </a:rPr>
              <a:t>BondSpot</a:t>
            </a: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>) </a:t>
            </a:r>
            <a:br>
              <a:rPr lang="pl-PL" sz="16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>- Miasto Rybnik (rynek regulowany </a:t>
            </a:r>
            <a:r>
              <a:rPr lang="pl-PL" sz="1600" dirty="0" err="1">
                <a:solidFill>
                  <a:schemeClr val="tx1"/>
                </a:solidFill>
                <a:latin typeface="Arial Narrow" pitchFamily="34" charset="0"/>
              </a:rPr>
              <a:t>BondSpot</a:t>
            </a: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>) </a:t>
            </a:r>
            <a:br>
              <a:rPr lang="pl-PL" sz="16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>- Pekao Bank Hipoteczny SA (rynek regulowany </a:t>
            </a:r>
            <a:r>
              <a:rPr lang="pl-PL" sz="1600" dirty="0" err="1">
                <a:solidFill>
                  <a:schemeClr val="tx1"/>
                </a:solidFill>
                <a:latin typeface="Arial Narrow" pitchFamily="34" charset="0"/>
              </a:rPr>
              <a:t>BondSpot</a:t>
            </a: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>) </a:t>
            </a:r>
            <a:br>
              <a:rPr lang="pl-PL" sz="16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pl-PL" sz="16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pl-PL" sz="1600" b="1" dirty="0">
                <a:solidFill>
                  <a:schemeClr val="tx1"/>
                </a:solidFill>
                <a:latin typeface="Arial Narrow" pitchFamily="34" charset="0"/>
              </a:rPr>
              <a:t>Autoryzacja emisji obligacji, bez wprowadzania jej do obrotu: </a:t>
            </a: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pl-PL" sz="16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>- Miasto Ząbki </a:t>
            </a:r>
            <a:br>
              <a:rPr lang="pl-PL" sz="16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>- Gmina Kórnik </a:t>
            </a:r>
            <a:br>
              <a:rPr lang="pl-PL" sz="16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>- Gmina Miejska Tczew </a:t>
            </a:r>
            <a:br>
              <a:rPr lang="pl-PL" sz="16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>- Gmina Połczyn – Zdrój </a:t>
            </a:r>
            <a:br>
              <a:rPr lang="pl-PL" sz="16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Arial Narrow" pitchFamily="34" charset="0"/>
              </a:rPr>
              <a:t>- Gmina Miejska Turek </a:t>
            </a:r>
            <a:r>
              <a:rPr lang="pl-PL" sz="1600" dirty="0">
                <a:latin typeface="Arial Narrow" pitchFamily="34" charset="0"/>
              </a:rPr>
              <a:t/>
            </a:r>
            <a:br>
              <a:rPr lang="pl-PL" sz="1600" dirty="0">
                <a:latin typeface="Arial Narrow" pitchFamily="34" charset="0"/>
              </a:rPr>
            </a:br>
            <a:r>
              <a:rPr lang="pl-PL" sz="1600" dirty="0">
                <a:latin typeface="Arial Narrow" pitchFamily="34" charset="0"/>
              </a:rPr>
              <a:t/>
            </a:r>
            <a:br>
              <a:rPr lang="pl-PL" sz="1600" dirty="0">
                <a:latin typeface="Arial Narrow" pitchFamily="34" charset="0"/>
              </a:rPr>
            </a:br>
            <a:endParaRPr lang="pl-PL" sz="1600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zawartości 2"/>
          <p:cNvSpPr>
            <a:spLocks noGrp="1"/>
          </p:cNvSpPr>
          <p:nvPr>
            <p:ph idx="1"/>
          </p:nvPr>
        </p:nvSpPr>
        <p:spPr>
          <a:xfrm>
            <a:off x="785813" y="1857375"/>
            <a:ext cx="7286625" cy="4708525"/>
          </a:xfrm>
        </p:spPr>
        <p:txBody>
          <a:bodyPr/>
          <a:lstStyle/>
          <a:p>
            <a:pPr algn="ctr">
              <a:lnSpc>
                <a:spcPct val="77000"/>
              </a:lnSpc>
              <a:buFont typeface="Arial" pitchFamily="34" charset="0"/>
              <a:buNone/>
            </a:pPr>
            <a:r>
              <a:rPr lang="pl-PL" sz="2800" b="1" smtClean="0"/>
              <a:t>Dziękuję za uwagę.</a:t>
            </a:r>
          </a:p>
          <a:p>
            <a:pPr algn="ctr">
              <a:lnSpc>
                <a:spcPct val="77000"/>
              </a:lnSpc>
              <a:buFont typeface="Arial" pitchFamily="34" charset="0"/>
              <a:buNone/>
            </a:pPr>
            <a:endParaRPr lang="pl-PL" sz="4400" b="1" smtClean="0"/>
          </a:p>
          <a:p>
            <a:pPr algn="ctr">
              <a:lnSpc>
                <a:spcPct val="93000"/>
              </a:lnSpc>
              <a:buClr>
                <a:srgbClr val="000000"/>
              </a:buClr>
              <a:buFont typeface="Arial" pitchFamily="34" charset="0"/>
              <a:buNone/>
            </a:pPr>
            <a:r>
              <a:rPr lang="pl-PL" b="1" smtClean="0">
                <a:latin typeface="Arial Narrow" pitchFamily="34" charset="0"/>
              </a:rPr>
              <a:t>Robert Kwiatkowski</a:t>
            </a:r>
          </a:p>
          <a:p>
            <a:pPr algn="ctr">
              <a:lnSpc>
                <a:spcPct val="93000"/>
              </a:lnSpc>
              <a:buClr>
                <a:srgbClr val="000000"/>
              </a:buClr>
              <a:buFont typeface="Arial" pitchFamily="34" charset="0"/>
              <a:buNone/>
            </a:pPr>
            <a:r>
              <a:rPr lang="pl-PL" sz="2000" smtClean="0">
                <a:latin typeface="Arial Narrow" pitchFamily="34" charset="0"/>
              </a:rPr>
              <a:t>Dział Rozwoju Biznesu</a:t>
            </a:r>
          </a:p>
          <a:p>
            <a:pPr algn="ctr">
              <a:lnSpc>
                <a:spcPct val="93000"/>
              </a:lnSpc>
              <a:buClr>
                <a:srgbClr val="000000"/>
              </a:buClr>
              <a:buFont typeface="Arial" pitchFamily="34" charset="0"/>
              <a:buNone/>
            </a:pPr>
            <a:r>
              <a:rPr lang="en-GB" sz="2000" smtClean="0">
                <a:latin typeface="Arial CE"/>
                <a:ea typeface="Arial Unicode MS" pitchFamily="34" charset="-128"/>
                <a:cs typeface="Arial Unicode MS" pitchFamily="34" charset="-128"/>
              </a:rPr>
              <a:t>Giełda Papierów Wartościowych w Warszawie SA </a:t>
            </a:r>
          </a:p>
          <a:p>
            <a:pPr algn="ctr">
              <a:lnSpc>
                <a:spcPct val="93000"/>
              </a:lnSpc>
              <a:buClr>
                <a:srgbClr val="000000"/>
              </a:buClr>
              <a:buFont typeface="Arial" pitchFamily="34" charset="0"/>
              <a:buNone/>
            </a:pPr>
            <a:r>
              <a:rPr lang="en-GB" sz="2000" smtClean="0">
                <a:latin typeface="Arial CE"/>
                <a:ea typeface="Arial Unicode MS" pitchFamily="34" charset="-128"/>
                <a:cs typeface="Arial Unicode MS" pitchFamily="34" charset="-128"/>
              </a:rPr>
              <a:t>ul. Książęca 4, 00-498 Warszawa    </a:t>
            </a:r>
          </a:p>
          <a:p>
            <a:pPr algn="ctr">
              <a:lnSpc>
                <a:spcPct val="93000"/>
              </a:lnSpc>
              <a:buClr>
                <a:srgbClr val="000000"/>
              </a:buClr>
              <a:buFont typeface="Arial" pitchFamily="34" charset="0"/>
              <a:buNone/>
            </a:pPr>
            <a:r>
              <a:rPr lang="en-GB" sz="2000" smtClean="0">
                <a:latin typeface="Arial CE"/>
                <a:ea typeface="Arial Unicode MS" pitchFamily="34" charset="-128"/>
                <a:cs typeface="Arial Unicode MS" pitchFamily="34" charset="-128"/>
              </a:rPr>
              <a:t>tel. (022) 628 32 32, fax (022) 537 7</a:t>
            </a:r>
            <a:r>
              <a:rPr lang="pl-PL" sz="2000" smtClean="0">
                <a:latin typeface="Arial CE"/>
              </a:rPr>
              <a:t>0</a:t>
            </a:r>
            <a:r>
              <a:rPr lang="en-GB" sz="2000" smtClean="0">
                <a:latin typeface="Arial CE"/>
                <a:ea typeface="Arial Unicode MS" pitchFamily="34" charset="-128"/>
                <a:cs typeface="Arial Unicode MS" pitchFamily="34" charset="-128"/>
              </a:rPr>
              <a:t> 9</a:t>
            </a:r>
            <a:r>
              <a:rPr lang="pl-PL" sz="2000" smtClean="0">
                <a:latin typeface="Arial CE"/>
              </a:rPr>
              <a:t>8</a:t>
            </a:r>
            <a:endParaRPr lang="en-GB" sz="2000" smtClean="0">
              <a:latin typeface="Arial CE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3000"/>
              </a:lnSpc>
              <a:buClr>
                <a:srgbClr val="000000"/>
              </a:buClr>
              <a:buFont typeface="Arial" pitchFamily="34" charset="0"/>
              <a:buNone/>
            </a:pPr>
            <a:r>
              <a:rPr lang="pl-PL" sz="2000" smtClean="0">
                <a:latin typeface="Arial CE"/>
              </a:rPr>
              <a:t>Robert.Kwiatkowski</a:t>
            </a:r>
            <a:r>
              <a:rPr lang="en-GB" sz="2000" smtClean="0">
                <a:latin typeface="Arial CE"/>
                <a:ea typeface="Arial Unicode MS" pitchFamily="34" charset="-128"/>
                <a:cs typeface="Arial Unicode MS" pitchFamily="34" charset="-128"/>
              </a:rPr>
              <a:t>@gpw.pl</a:t>
            </a:r>
          </a:p>
          <a:p>
            <a:pPr algn="ctr">
              <a:lnSpc>
                <a:spcPct val="77000"/>
              </a:lnSpc>
              <a:buFont typeface="Arial" pitchFamily="34" charset="0"/>
              <a:buNone/>
            </a:pPr>
            <a:r>
              <a:rPr lang="pl-PL" b="1" smtClean="0">
                <a:solidFill>
                  <a:srgbClr val="0070C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54050"/>
            <a:ext cx="8786813" cy="66675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 algn="ctr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l-PL" sz="3400" dirty="0">
                <a:latin typeface="Arial Narrow" pitchFamily="34" charset="0"/>
              </a:rPr>
              <a:t>Cele GPW wobec </a:t>
            </a:r>
            <a:r>
              <a:rPr lang="pl-PL" sz="3400" dirty="0" smtClean="0">
                <a:latin typeface="Arial Narrow" pitchFamily="34" charset="0"/>
              </a:rPr>
              <a:t>Catalyst</a:t>
            </a:r>
            <a:endParaRPr lang="en-GB" sz="3400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73075" y="1397000"/>
            <a:ext cx="7705725" cy="514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defTabSz="914400">
              <a:lnSpc>
                <a:spcPct val="150000"/>
              </a:lnSpc>
              <a:spcBef>
                <a:spcPct val="20000"/>
              </a:spcBef>
              <a:spcAft>
                <a:spcPct val="35000"/>
              </a:spcAft>
              <a:buFontTx/>
              <a:buChar char="•"/>
              <a:defRPr/>
            </a:pPr>
            <a:r>
              <a:rPr lang="pl-PL" sz="2200" kern="0" dirty="0">
                <a:solidFill>
                  <a:srgbClr val="000000"/>
                </a:solidFill>
                <a:latin typeface="Arial Narrow" pitchFamily="34" charset="0"/>
                <a:ea typeface="+mn-ea"/>
                <a:cs typeface="+mn-cs"/>
              </a:rPr>
              <a:t>Wzrost zainteresowania pozyskiwaniem kapitału w drodze emisji instrumentów dłużnych przez jednostki samorządu terytorialnego</a:t>
            </a:r>
          </a:p>
          <a:p>
            <a:pPr marL="342900" indent="-342900" defTabSz="914400">
              <a:lnSpc>
                <a:spcPct val="150000"/>
              </a:lnSpc>
              <a:spcBef>
                <a:spcPct val="20000"/>
              </a:spcBef>
              <a:spcAft>
                <a:spcPct val="35000"/>
              </a:spcAft>
              <a:buFontTx/>
              <a:buChar char="•"/>
              <a:defRPr/>
            </a:pPr>
            <a:r>
              <a:rPr lang="pl-PL" sz="2200" kern="0" dirty="0">
                <a:solidFill>
                  <a:srgbClr val="000000"/>
                </a:solidFill>
                <a:latin typeface="Arial Narrow" pitchFamily="34" charset="0"/>
                <a:ea typeface="+mn-ea"/>
                <a:cs typeface="Times New Roman" pitchFamily="18" charset="0"/>
              </a:rPr>
              <a:t>Umożliwienie obrotu instrumentami dłużnymi emitowanymi przez podmioty samorządowe (wycena rynkowa instrumentów dłużnych)</a:t>
            </a:r>
            <a:endParaRPr lang="pl-PL" sz="2200" kern="0" dirty="0">
              <a:solidFill>
                <a:srgbClr val="000000"/>
              </a:solidFill>
              <a:latin typeface="Arial Narrow" pitchFamily="34" charset="0"/>
              <a:ea typeface="+mn-ea"/>
              <a:cs typeface="+mn-cs"/>
            </a:endParaRPr>
          </a:p>
          <a:p>
            <a:pPr marL="342900" indent="-342900" defTabSz="914400">
              <a:lnSpc>
                <a:spcPct val="150000"/>
              </a:lnSpc>
              <a:spcBef>
                <a:spcPct val="20000"/>
              </a:spcBef>
              <a:spcAft>
                <a:spcPct val="35000"/>
              </a:spcAft>
              <a:buFontTx/>
              <a:buChar char="•"/>
              <a:defRPr/>
            </a:pPr>
            <a:r>
              <a:rPr lang="pl-PL" sz="2200" kern="0" dirty="0">
                <a:solidFill>
                  <a:srgbClr val="000000"/>
                </a:solidFill>
                <a:latin typeface="Arial Narrow" pitchFamily="34" charset="0"/>
                <a:ea typeface="+mn-ea"/>
                <a:cs typeface="+mn-cs"/>
              </a:rPr>
              <a:t>Dostęp dla nowych grup inwestorów do rynku </a:t>
            </a:r>
            <a:r>
              <a:rPr lang="pl-PL" sz="2200" kern="0" dirty="0" err="1">
                <a:solidFill>
                  <a:srgbClr val="000000"/>
                </a:solidFill>
                <a:latin typeface="Arial Narrow" pitchFamily="34" charset="0"/>
                <a:ea typeface="+mn-ea"/>
                <a:cs typeface="+mn-cs"/>
              </a:rPr>
              <a:t>nieskarbowych</a:t>
            </a:r>
            <a:r>
              <a:rPr lang="pl-PL" sz="2200" kern="0" dirty="0">
                <a:solidFill>
                  <a:srgbClr val="000000"/>
                </a:solidFill>
                <a:latin typeface="Arial Narrow" pitchFamily="34" charset="0"/>
                <a:ea typeface="+mn-ea"/>
                <a:cs typeface="+mn-cs"/>
              </a:rPr>
              <a:t> papierów dłużnych w Polsce</a:t>
            </a:r>
          </a:p>
          <a:p>
            <a:pPr marL="342900" indent="-342900" defTabSz="914400">
              <a:lnSpc>
                <a:spcPct val="150000"/>
              </a:lnSpc>
              <a:spcBef>
                <a:spcPct val="20000"/>
              </a:spcBef>
              <a:spcAft>
                <a:spcPct val="35000"/>
              </a:spcAft>
              <a:buFontTx/>
              <a:buChar char="•"/>
              <a:defRPr/>
            </a:pPr>
            <a:r>
              <a:rPr lang="pl-PL" sz="2200" kern="0" dirty="0">
                <a:solidFill>
                  <a:srgbClr val="000000"/>
                </a:solidFill>
                <a:latin typeface="Arial Narrow" pitchFamily="34" charset="0"/>
                <a:ea typeface="+mn-ea"/>
                <a:cs typeface="Times New Roman" pitchFamily="18" charset="0"/>
              </a:rPr>
              <a:t>Rozwój zaplecza analitycznego, w tym m.in. wspieraj</a:t>
            </a:r>
            <a:r>
              <a:rPr lang="pl-PL" sz="2200" kern="0" dirty="0">
                <a:solidFill>
                  <a:srgbClr val="000000"/>
                </a:solidFill>
                <a:latin typeface="Arial Narrow" pitchFamily="34" charset="0"/>
                <a:ea typeface="+mn-ea"/>
                <a:cs typeface="+mn-cs"/>
              </a:rPr>
              <a:t>ą</a:t>
            </a:r>
            <a:r>
              <a:rPr lang="pl-PL" sz="2200" kern="0" dirty="0">
                <a:solidFill>
                  <a:srgbClr val="000000"/>
                </a:solidFill>
                <a:latin typeface="Arial Narrow" pitchFamily="34" charset="0"/>
                <a:ea typeface="+mn-ea"/>
                <a:cs typeface="Times New Roman" pitchFamily="18" charset="0"/>
              </a:rPr>
              <a:t>cego opracowywanie raportów bran</a:t>
            </a:r>
            <a:r>
              <a:rPr lang="pl-PL" sz="2200" kern="0" dirty="0">
                <a:solidFill>
                  <a:srgbClr val="000000"/>
                </a:solidFill>
                <a:latin typeface="Arial Narrow" pitchFamily="34" charset="0"/>
                <a:ea typeface="+mn-ea"/>
                <a:cs typeface="+mn-cs"/>
              </a:rPr>
              <a:t>ż</a:t>
            </a:r>
            <a:r>
              <a:rPr lang="pl-PL" sz="2200" kern="0" dirty="0">
                <a:solidFill>
                  <a:srgbClr val="000000"/>
                </a:solidFill>
                <a:latin typeface="Arial Narrow" pitchFamily="34" charset="0"/>
                <a:ea typeface="+mn-ea"/>
                <a:cs typeface="Times New Roman" pitchFamily="18" charset="0"/>
              </a:rPr>
              <a:t>owych i wycen</a:t>
            </a:r>
            <a:r>
              <a:rPr lang="pl-PL" sz="2200" kern="0" dirty="0">
                <a:solidFill>
                  <a:srgbClr val="000000"/>
                </a:solidFill>
                <a:latin typeface="Arial Narrow" pitchFamily="34" charset="0"/>
                <a:ea typeface="+mn-ea"/>
                <a:cs typeface="+mn-cs"/>
              </a:rPr>
              <a:t>ę</a:t>
            </a:r>
            <a:r>
              <a:rPr lang="pl-PL" sz="2200" kern="0" dirty="0">
                <a:solidFill>
                  <a:srgbClr val="000000"/>
                </a:solidFill>
                <a:latin typeface="Arial Narrow" pitchFamily="34" charset="0"/>
                <a:ea typeface="+mn-ea"/>
                <a:cs typeface="Times New Roman" pitchFamily="18" charset="0"/>
              </a:rPr>
              <a:t> instrumentów dłużnych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ytuł 4"/>
          <p:cNvSpPr>
            <a:spLocks noGrp="1"/>
          </p:cNvSpPr>
          <p:nvPr>
            <p:ph type="title"/>
          </p:nvPr>
        </p:nvSpPr>
        <p:spPr>
          <a:xfrm>
            <a:off x="642938" y="642938"/>
            <a:ext cx="7143750" cy="642937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pl-PL" sz="3400" dirty="0" smtClean="0">
                <a:latin typeface="Arial Narrow" pitchFamily="34" charset="0"/>
              </a:rPr>
              <a:t>Główne założenia Catalyst</a:t>
            </a:r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447675" y="1371600"/>
            <a:ext cx="7353300" cy="551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pl-PL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l-PL" sz="2000" dirty="0">
                <a:solidFill>
                  <a:srgbClr val="000000"/>
                </a:solidFill>
                <a:latin typeface="Arial" charset="0"/>
              </a:rPr>
              <a:t>	</a:t>
            </a:r>
            <a:r>
              <a:rPr lang="pl-PL" sz="2200" dirty="0">
                <a:solidFill>
                  <a:srgbClr val="000000"/>
                </a:solidFill>
                <a:latin typeface="Arial" charset="0"/>
              </a:rPr>
              <a:t>Główne instrumenty: </a:t>
            </a:r>
          </a:p>
          <a:p>
            <a:pPr marL="723900" lvl="1" indent="-266700">
              <a:lnSpc>
                <a:spcPct val="15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  <a:defRPr/>
            </a:pPr>
            <a:r>
              <a:rPr lang="pl-PL" sz="2000" dirty="0">
                <a:solidFill>
                  <a:srgbClr val="000000"/>
                </a:solidFill>
                <a:latin typeface="Arial" charset="0"/>
              </a:rPr>
              <a:t>obligacje komunalne, korporacyjne</a:t>
            </a:r>
          </a:p>
          <a:p>
            <a:pPr marL="266700" indent="-266700">
              <a:lnSpc>
                <a:spcPct val="15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pl-PL" sz="2000" dirty="0">
                <a:solidFill>
                  <a:srgbClr val="000000"/>
                </a:solidFill>
                <a:latin typeface="Arial" charset="0"/>
              </a:rPr>
              <a:t> 	</a:t>
            </a:r>
            <a:r>
              <a:rPr lang="pl-PL" sz="2200" dirty="0">
                <a:solidFill>
                  <a:srgbClr val="000000"/>
                </a:solidFill>
                <a:latin typeface="Arial" charset="0"/>
              </a:rPr>
              <a:t>Organizatorzy:</a:t>
            </a:r>
          </a:p>
          <a:p>
            <a:pPr marL="723900" lvl="1" indent="-266700">
              <a:lnSpc>
                <a:spcPct val="15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  <a:defRPr/>
            </a:pPr>
            <a:r>
              <a:rPr lang="pl-PL" sz="2000" dirty="0">
                <a:solidFill>
                  <a:srgbClr val="000000"/>
                </a:solidFill>
                <a:latin typeface="Arial" charset="0"/>
              </a:rPr>
              <a:t>GPW i spółka zależna </a:t>
            </a:r>
            <a:r>
              <a:rPr lang="pl-PL" sz="2000" dirty="0" err="1">
                <a:solidFill>
                  <a:srgbClr val="000000"/>
                </a:solidFill>
                <a:latin typeface="Arial" charset="0"/>
              </a:rPr>
              <a:t>BondSpot</a:t>
            </a:r>
            <a:r>
              <a:rPr lang="pl-PL" sz="2000" dirty="0">
                <a:solidFill>
                  <a:srgbClr val="000000"/>
                </a:solidFill>
                <a:latin typeface="Arial" charset="0"/>
              </a:rPr>
              <a:t> (</a:t>
            </a:r>
            <a:r>
              <a:rPr lang="pl-PL" sz="2000" dirty="0" err="1">
                <a:solidFill>
                  <a:srgbClr val="000000"/>
                </a:solidFill>
                <a:latin typeface="Arial" charset="0"/>
              </a:rPr>
              <a:t>MTS-CeTO</a:t>
            </a:r>
            <a:r>
              <a:rPr lang="pl-PL" sz="2000" dirty="0">
                <a:solidFill>
                  <a:srgbClr val="000000"/>
                </a:solidFill>
                <a:latin typeface="Arial" charset="0"/>
              </a:rPr>
              <a:t>)</a:t>
            </a:r>
          </a:p>
          <a:p>
            <a:pPr marL="266700" indent="-266700">
              <a:lnSpc>
                <a:spcPct val="15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pl-PL" dirty="0">
                <a:solidFill>
                  <a:srgbClr val="000000"/>
                </a:solidFill>
                <a:latin typeface="Arial" charset="0"/>
              </a:rPr>
              <a:t> 	</a:t>
            </a:r>
            <a:r>
              <a:rPr lang="pl-PL" sz="2200" dirty="0">
                <a:solidFill>
                  <a:srgbClr val="000000"/>
                </a:solidFill>
                <a:latin typeface="Arial" charset="0"/>
              </a:rPr>
              <a:t>Różne segmenty rynku:</a:t>
            </a:r>
          </a:p>
          <a:p>
            <a:pPr marL="723900" lvl="1" indent="-266700">
              <a:lnSpc>
                <a:spcPct val="15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  <a:defRPr/>
            </a:pPr>
            <a:r>
              <a:rPr lang="pl-PL" sz="2000" dirty="0">
                <a:solidFill>
                  <a:srgbClr val="000000"/>
                </a:solidFill>
                <a:latin typeface="Arial" charset="0"/>
              </a:rPr>
              <a:t>rynek regulowany i Alternatywny System Obrotu (ASO)</a:t>
            </a:r>
          </a:p>
          <a:p>
            <a:pPr marL="723900" lvl="1" indent="-266700">
              <a:lnSpc>
                <a:spcPct val="15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  <a:defRPr/>
            </a:pPr>
            <a:r>
              <a:rPr lang="pl-PL" sz="2000" dirty="0">
                <a:solidFill>
                  <a:srgbClr val="000000"/>
                </a:solidFill>
                <a:latin typeface="Arial" charset="0"/>
              </a:rPr>
              <a:t>rynki: hurtowy i detaliczny</a:t>
            </a:r>
          </a:p>
          <a:p>
            <a:pPr marL="266700" indent="-266700">
              <a:lnSpc>
                <a:spcPct val="15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pl-PL" dirty="0">
                <a:solidFill>
                  <a:srgbClr val="000000"/>
                </a:solidFill>
                <a:latin typeface="Arial" charset="0"/>
              </a:rPr>
              <a:t> 	</a:t>
            </a:r>
            <a:r>
              <a:rPr lang="pl-PL" sz="2200" dirty="0">
                <a:solidFill>
                  <a:srgbClr val="000000"/>
                </a:solidFill>
                <a:latin typeface="Arial" charset="0"/>
              </a:rPr>
              <a:t>Platformy obrotu:</a:t>
            </a:r>
          </a:p>
          <a:p>
            <a:pPr marL="714375" lvl="1" indent="-257175">
              <a:lnSpc>
                <a:spcPct val="15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  <a:defRPr/>
            </a:pPr>
            <a:r>
              <a:rPr lang="pl-PL" sz="2000" dirty="0">
                <a:solidFill>
                  <a:srgbClr val="000000"/>
                </a:solidFill>
                <a:latin typeface="Arial" charset="0"/>
              </a:rPr>
              <a:t>WARSET (dla segmentu detalicznego) oraz platforma RPW, a w  przyszłości </a:t>
            </a:r>
            <a:r>
              <a:rPr lang="pl-PL" sz="2000" dirty="0" err="1">
                <a:solidFill>
                  <a:srgbClr val="000000"/>
                </a:solidFill>
                <a:latin typeface="Arial" charset="0"/>
              </a:rPr>
              <a:t>BondVision</a:t>
            </a:r>
            <a:r>
              <a:rPr lang="pl-PL" sz="2000" dirty="0">
                <a:solidFill>
                  <a:srgbClr val="000000"/>
                </a:solidFill>
                <a:latin typeface="Arial" charset="0"/>
              </a:rPr>
              <a:t> (dla segmentu hurtowego</a:t>
            </a:r>
            <a:r>
              <a:rPr lang="pl-PL" dirty="0">
                <a:solidFill>
                  <a:srgbClr val="000000"/>
                </a:solidFill>
                <a:latin typeface="Arial" charset="0"/>
              </a:rPr>
              <a:t>)</a:t>
            </a:r>
            <a:endParaRPr lang="pl-PL" sz="2000" dirty="0">
              <a:solidFill>
                <a:srgbClr val="000000"/>
              </a:solidFill>
              <a:latin typeface="Arial" charset="0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  <a:defRPr/>
            </a:pPr>
            <a:endParaRPr lang="pl-PL" sz="2000" dirty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76000"/>
              </a:lnSpc>
              <a:buClr>
                <a:srgbClr val="000000"/>
              </a:buClr>
              <a:buSzPct val="100000"/>
              <a:defRPr/>
            </a:pPr>
            <a:endParaRPr lang="pl-PL" sz="1400" b="1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85875" y="1571625"/>
            <a:ext cx="2786063" cy="4643438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342900" indent="-342900" eaLnBrk="1" hangingPunct="1">
              <a:lnSpc>
                <a:spcPct val="10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pl-PL" dirty="0" smtClean="0">
              <a:latin typeface="Times New Roman" pitchFamily="18" charset="0"/>
            </a:endParaRPr>
          </a:p>
          <a:p>
            <a:pPr marL="342900" indent="-342900" eaLnBrk="1" hangingPunct="1">
              <a:lnSpc>
                <a:spcPct val="10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pl-PL" sz="2000" dirty="0" smtClean="0"/>
          </a:p>
          <a:p>
            <a:pPr marL="342900" indent="-342900" eaLnBrk="1" hangingPunct="1">
              <a:lnSpc>
                <a:spcPct val="10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pl-PL" dirty="0" smtClean="0">
              <a:latin typeface="Times New Roman" pitchFamily="18" charset="0"/>
            </a:endParaRPr>
          </a:p>
        </p:txBody>
      </p:sp>
      <p:sp>
        <p:nvSpPr>
          <p:cNvPr id="34819" name="Tytuł 6"/>
          <p:cNvSpPr>
            <a:spLocks noGrp="1"/>
          </p:cNvSpPr>
          <p:nvPr>
            <p:ph type="title"/>
          </p:nvPr>
        </p:nvSpPr>
        <p:spPr>
          <a:xfrm>
            <a:off x="428625" y="714375"/>
            <a:ext cx="7715275" cy="500047"/>
          </a:xfr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pl-PL" sz="2400" b="1" dirty="0" smtClean="0">
                <a:latin typeface="Arial Narrow" pitchFamily="34" charset="0"/>
              </a:rPr>
              <a:t>					MODEL </a:t>
            </a:r>
            <a:r>
              <a:rPr lang="pl-PL" sz="2400" b="1" dirty="0" smtClean="0">
                <a:latin typeface="Arial Narrow" pitchFamily="34" charset="0"/>
              </a:rPr>
              <a:t>ORGANIZACYJNY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714875" y="1571625"/>
            <a:ext cx="2786063" cy="464343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round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/>
          <a:lstStyle/>
          <a:p>
            <a:pPr marL="342900" indent="-342900">
              <a:lnSpc>
                <a:spcPct val="87000"/>
              </a:lnSpc>
              <a:spcBef>
                <a:spcPct val="20000"/>
              </a:spcBef>
              <a:buClr>
                <a:srgbClr val="000000"/>
              </a:buClr>
              <a:buSzPct val="100000"/>
              <a:buFont typeface="Wingdings" pitchFamily="2" charset="2"/>
              <a:buNone/>
              <a:defRPr/>
            </a:pPr>
            <a:endParaRPr lang="pl-PL" sz="24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lnSpc>
                <a:spcPct val="87000"/>
              </a:lnSpc>
              <a:spcBef>
                <a:spcPct val="20000"/>
              </a:spcBef>
              <a:buClr>
                <a:srgbClr val="000000"/>
              </a:buClr>
              <a:buSzPct val="100000"/>
              <a:buFont typeface="Wingdings" pitchFamily="2" charset="2"/>
              <a:buChar char="Ø"/>
              <a:defRPr/>
            </a:pPr>
            <a:endParaRPr lang="pl-PL" sz="2000">
              <a:solidFill>
                <a:srgbClr val="000000"/>
              </a:solidFill>
              <a:latin typeface="Arial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lnSpc>
                <a:spcPct val="87000"/>
              </a:lnSpc>
              <a:spcBef>
                <a:spcPct val="20000"/>
              </a:spcBef>
              <a:buClr>
                <a:srgbClr val="000000"/>
              </a:buClr>
              <a:buSzPct val="100000"/>
              <a:buFont typeface="Wingdings" pitchFamily="2" charset="2"/>
              <a:buNone/>
              <a:defRPr/>
            </a:pPr>
            <a:endParaRPr lang="pl-PL" sz="2400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3" name="Grupa 26"/>
          <p:cNvGrpSpPr>
            <a:grpSpLocks/>
          </p:cNvGrpSpPr>
          <p:nvPr/>
        </p:nvGrpSpPr>
        <p:grpSpPr bwMode="auto">
          <a:xfrm>
            <a:off x="1857375" y="1928813"/>
            <a:ext cx="1714500" cy="1643062"/>
            <a:chOff x="1285852" y="1928802"/>
            <a:chExt cx="1714500" cy="1643063"/>
          </a:xfr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</p:grpSpPr>
        <p:sp>
          <p:nvSpPr>
            <p:cNvPr id="5140" name="Elipsa 10"/>
            <p:cNvSpPr>
              <a:spLocks noChangeArrowheads="1"/>
            </p:cNvSpPr>
            <p:nvPr/>
          </p:nvSpPr>
          <p:spPr bwMode="auto">
            <a:xfrm>
              <a:off x="1285852" y="1928802"/>
              <a:ext cx="1714500" cy="1643063"/>
            </a:xfrm>
            <a:prstGeom prst="ellipse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5400000" scaled="0"/>
            </a:gradFill>
            <a:ln w="9525" algn="ctr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>
              <a:outerShdw blurRad="50800" dist="50800" dir="5700000" sx="1000" sy="1000" algn="ctr" rotWithShape="0">
                <a:srgbClr val="000000">
                  <a:alpha val="43137"/>
                </a:srgbClr>
              </a:outerShdw>
            </a:effectLst>
          </p:spPr>
          <p:txBody>
            <a:bodyPr/>
            <a:lstStyle/>
            <a:p>
              <a:pPr>
                <a:lnSpc>
                  <a:spcPct val="76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l-PL"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" name="pole tekstowe 14"/>
            <p:cNvSpPr txBox="1">
              <a:spLocks noChangeArrowheads="1"/>
            </p:cNvSpPr>
            <p:nvPr/>
          </p:nvSpPr>
          <p:spPr bwMode="auto">
            <a:xfrm>
              <a:off x="1428709" y="2500294"/>
              <a:ext cx="1500198" cy="785819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  <a:effectLst>
              <a:outerShdw blurRad="50800" dist="50800" dir="5700000" sx="1000" sy="1000" algn="ctr" rotWithShape="0">
                <a:srgbClr val="000000">
                  <a:alpha val="43137"/>
                </a:srgbClr>
              </a:outerShdw>
            </a:effectLst>
          </p:spPr>
          <p:txBody>
            <a:bodyPr/>
            <a:lstStyle/>
            <a:p>
              <a:pPr>
                <a:lnSpc>
                  <a:spcPct val="76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r>
                <a:rPr lang="pl-PL" sz="1200" b="1" dirty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Rynek Regulowany </a:t>
              </a:r>
            </a:p>
          </p:txBody>
        </p:sp>
      </p:grpSp>
      <p:grpSp>
        <p:nvGrpSpPr>
          <p:cNvPr id="4" name="Grupa 25"/>
          <p:cNvGrpSpPr>
            <a:grpSpLocks/>
          </p:cNvGrpSpPr>
          <p:nvPr/>
        </p:nvGrpSpPr>
        <p:grpSpPr bwMode="auto">
          <a:xfrm>
            <a:off x="1785938" y="4000500"/>
            <a:ext cx="1714500" cy="1643063"/>
            <a:chOff x="1285852" y="4000504"/>
            <a:chExt cx="1714500" cy="1643062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5138" name="Elipsa 11"/>
            <p:cNvSpPr>
              <a:spLocks noChangeArrowheads="1"/>
            </p:cNvSpPr>
            <p:nvPr/>
          </p:nvSpPr>
          <p:spPr bwMode="auto">
            <a:xfrm>
              <a:off x="1285852" y="4000504"/>
              <a:ext cx="1714500" cy="1643062"/>
            </a:xfrm>
            <a:prstGeom prst="ellipse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5400000" scaled="0"/>
            </a:gradFill>
            <a:ln w="9525" algn="ctr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>
              <a:outerShdw blurRad="50800" dist="50800" dir="5700000" sx="1000" sy="1000" algn="ctr" rotWithShape="0">
                <a:srgbClr val="000000">
                  <a:alpha val="43137"/>
                </a:srgbClr>
              </a:outerShdw>
            </a:effectLst>
          </p:spPr>
          <p:txBody>
            <a:bodyPr/>
            <a:lstStyle/>
            <a:p>
              <a:pPr>
                <a:lnSpc>
                  <a:spcPct val="76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l-PL"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5139" name="pole tekstowe 15"/>
            <p:cNvSpPr txBox="1">
              <a:spLocks noChangeArrowheads="1"/>
            </p:cNvSpPr>
            <p:nvPr/>
          </p:nvSpPr>
          <p:spPr bwMode="auto">
            <a:xfrm>
              <a:off x="1714480" y="4643446"/>
              <a:ext cx="1000155" cy="3730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76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r>
                <a:rPr lang="pl-PL" sz="1200" b="1" dirty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ASO detaliczne</a:t>
              </a:r>
            </a:p>
          </p:txBody>
        </p:sp>
      </p:grpSp>
      <p:grpSp>
        <p:nvGrpSpPr>
          <p:cNvPr id="5" name="Grupa 23"/>
          <p:cNvGrpSpPr>
            <a:grpSpLocks/>
          </p:cNvGrpSpPr>
          <p:nvPr/>
        </p:nvGrpSpPr>
        <p:grpSpPr bwMode="auto">
          <a:xfrm>
            <a:off x="5214941" y="4000500"/>
            <a:ext cx="1714496" cy="1643063"/>
            <a:chOff x="5572131" y="4000504"/>
            <a:chExt cx="1714500" cy="1643062"/>
          </a:xfr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5136" name="Elipsa 13"/>
            <p:cNvSpPr>
              <a:spLocks noChangeArrowheads="1"/>
            </p:cNvSpPr>
            <p:nvPr/>
          </p:nvSpPr>
          <p:spPr bwMode="auto">
            <a:xfrm>
              <a:off x="5572131" y="4000504"/>
              <a:ext cx="1714500" cy="1643062"/>
            </a:xfrm>
            <a:prstGeom prst="ellipse">
              <a:avLst/>
            </a:prstGeom>
            <a:grpFill/>
            <a:ln w="9525" algn="ctr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76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l-PL"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5137" name="pole tekstowe 16"/>
            <p:cNvSpPr txBox="1">
              <a:spLocks noChangeArrowheads="1"/>
            </p:cNvSpPr>
            <p:nvPr/>
          </p:nvSpPr>
          <p:spPr bwMode="auto">
            <a:xfrm>
              <a:off x="6072198" y="4643447"/>
              <a:ext cx="1000135" cy="37305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76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r>
                <a:rPr lang="pl-PL" sz="1200" b="1" dirty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ASO </a:t>
              </a:r>
            </a:p>
            <a:p>
              <a:pPr>
                <a:lnSpc>
                  <a:spcPct val="76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r>
                <a:rPr lang="pl-PL" sz="1200" b="1" dirty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hurtowe</a:t>
              </a:r>
            </a:p>
          </p:txBody>
        </p:sp>
      </p:grpSp>
      <p:grpSp>
        <p:nvGrpSpPr>
          <p:cNvPr id="6" name="Grupa 24"/>
          <p:cNvGrpSpPr>
            <a:grpSpLocks/>
          </p:cNvGrpSpPr>
          <p:nvPr/>
        </p:nvGrpSpPr>
        <p:grpSpPr bwMode="auto">
          <a:xfrm>
            <a:off x="5143500" y="1928813"/>
            <a:ext cx="1714500" cy="1643062"/>
            <a:chOff x="5572132" y="1928802"/>
            <a:chExt cx="1785938" cy="1643063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5134" name="Elipsa 12"/>
            <p:cNvSpPr>
              <a:spLocks noChangeArrowheads="1"/>
            </p:cNvSpPr>
            <p:nvPr/>
          </p:nvSpPr>
          <p:spPr bwMode="auto">
            <a:xfrm>
              <a:off x="5572132" y="1928802"/>
              <a:ext cx="1785938" cy="1643063"/>
            </a:xfrm>
            <a:prstGeom prst="ellipse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5400000" scaled="0"/>
            </a:gradFill>
            <a:ln w="9525" algn="ctr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76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l-PL"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5135" name="pole tekstowe 17"/>
            <p:cNvSpPr txBox="1">
              <a:spLocks noChangeArrowheads="1"/>
            </p:cNvSpPr>
            <p:nvPr/>
          </p:nvSpPr>
          <p:spPr bwMode="auto">
            <a:xfrm>
              <a:off x="5795380" y="2500295"/>
              <a:ext cx="1488292" cy="513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76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r>
                <a:rPr lang="pl-PL" sz="1200" b="1" dirty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Rynek Regulowany RPW </a:t>
              </a:r>
            </a:p>
          </p:txBody>
        </p:sp>
      </p:grpSp>
      <p:sp>
        <p:nvSpPr>
          <p:cNvPr id="5130" name="pole tekstowe 18"/>
          <p:cNvSpPr txBox="1">
            <a:spLocks noChangeArrowheads="1"/>
          </p:cNvSpPr>
          <p:nvPr/>
        </p:nvSpPr>
        <p:spPr bwMode="auto">
          <a:xfrm>
            <a:off x="1285875" y="5857875"/>
            <a:ext cx="2786063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r>
              <a:rPr lang="pl-PL" b="1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GPW</a:t>
            </a:r>
          </a:p>
        </p:txBody>
      </p:sp>
      <p:sp>
        <p:nvSpPr>
          <p:cNvPr id="5131" name="pole tekstowe 19"/>
          <p:cNvSpPr txBox="1">
            <a:spLocks noChangeArrowheads="1"/>
          </p:cNvSpPr>
          <p:nvPr/>
        </p:nvSpPr>
        <p:spPr bwMode="auto">
          <a:xfrm>
            <a:off x="4714875" y="5857875"/>
            <a:ext cx="2786063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r>
              <a:rPr lang="pl-PL" b="1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BondSpot </a:t>
            </a:r>
          </a:p>
          <a:p>
            <a:pPr algn="ctr"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r>
              <a:rPr lang="pl-PL" sz="1400" b="1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(d. </a:t>
            </a:r>
            <a:r>
              <a:rPr lang="pl-PL" sz="1400" b="1" dirty="0" err="1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MTS-Ceto</a:t>
            </a:r>
            <a:r>
              <a:rPr lang="pl-PL" sz="1400" b="1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)</a:t>
            </a:r>
          </a:p>
        </p:txBody>
      </p:sp>
      <p:sp>
        <p:nvSpPr>
          <p:cNvPr id="21" name="Plus 20"/>
          <p:cNvSpPr/>
          <p:nvPr/>
        </p:nvSpPr>
        <p:spPr bwMode="auto">
          <a:xfrm>
            <a:off x="2500313" y="3643313"/>
            <a:ext cx="285750" cy="285750"/>
          </a:xfrm>
          <a:prstGeom prst="mathPlus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l-PL">
              <a:solidFill>
                <a:srgbClr val="FFFFFF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" name="Plus 21"/>
          <p:cNvSpPr/>
          <p:nvPr/>
        </p:nvSpPr>
        <p:spPr bwMode="auto">
          <a:xfrm>
            <a:off x="5929313" y="3643313"/>
            <a:ext cx="285750" cy="285750"/>
          </a:xfrm>
          <a:prstGeom prst="mathPlus">
            <a:avLst>
              <a:gd name="adj1" fmla="val 2352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l-PL">
              <a:solidFill>
                <a:srgbClr val="FFFFFF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4" name="Łącznik prosty 23"/>
          <p:cNvCxnSpPr/>
          <p:nvPr/>
        </p:nvCxnSpPr>
        <p:spPr bwMode="auto">
          <a:xfrm rot="10800000" flipH="1">
            <a:off x="1285875" y="3786188"/>
            <a:ext cx="6215063" cy="1587"/>
          </a:xfrm>
          <a:prstGeom prst="line">
            <a:avLst/>
          </a:prstGeom>
          <a:solidFill>
            <a:srgbClr val="00B8FF"/>
          </a:solidFill>
          <a:ln w="12700" cap="rnd" cmpd="sng" algn="ctr">
            <a:solidFill>
              <a:schemeClr val="accent1">
                <a:lumMod val="50000"/>
                <a:alpha val="66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pole tekstowe 24"/>
          <p:cNvSpPr txBox="1"/>
          <p:nvPr/>
        </p:nvSpPr>
        <p:spPr>
          <a:xfrm>
            <a:off x="1928813" y="1571625"/>
            <a:ext cx="1428750" cy="5127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5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l-PL" sz="1200" b="1" dirty="0">
              <a:solidFill>
                <a:srgbClr val="000000"/>
              </a:solidFill>
            </a:endParaRPr>
          </a:p>
          <a:p>
            <a:pPr algn="ctr"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r>
              <a:rPr lang="pl-PL" sz="1200" b="1" dirty="0">
                <a:solidFill>
                  <a:srgbClr val="000000"/>
                </a:solidFill>
              </a:rPr>
              <a:t>Segment handlu detalicznego  </a:t>
            </a:r>
          </a:p>
        </p:txBody>
      </p:sp>
      <p:sp>
        <p:nvSpPr>
          <p:cNvPr id="26" name="pole tekstowe 25"/>
          <p:cNvSpPr txBox="1"/>
          <p:nvPr/>
        </p:nvSpPr>
        <p:spPr>
          <a:xfrm>
            <a:off x="5357813" y="1571625"/>
            <a:ext cx="1428750" cy="5127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5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l-PL" sz="1200" b="1" dirty="0">
              <a:solidFill>
                <a:srgbClr val="000000"/>
              </a:solidFill>
            </a:endParaRPr>
          </a:p>
          <a:p>
            <a:pPr algn="ctr"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r>
              <a:rPr lang="pl-PL" sz="1200" b="1" dirty="0">
                <a:solidFill>
                  <a:srgbClr val="000000"/>
                </a:solidFill>
              </a:rPr>
              <a:t>Segment handlu hurtowego  </a:t>
            </a:r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785813" y="1571625"/>
            <a:ext cx="419100" cy="464343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round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lIns="90000" tIns="46800" rIns="90000" bIns="46800"/>
          <a:lstStyle/>
          <a:p>
            <a:pPr marL="342900" indent="-342900">
              <a:lnSpc>
                <a:spcPct val="87000"/>
              </a:lnSpc>
              <a:spcBef>
                <a:spcPct val="20000"/>
              </a:spcBef>
              <a:buClr>
                <a:srgbClr val="000000"/>
              </a:buClr>
              <a:buSzPct val="100000"/>
              <a:buFont typeface="Wingdings" pitchFamily="2" charset="2"/>
              <a:buNone/>
              <a:defRPr/>
            </a:pPr>
            <a:endParaRPr lang="pl-PL" sz="2400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" name="pole tekstowe 30"/>
          <p:cNvSpPr txBox="1"/>
          <p:nvPr/>
        </p:nvSpPr>
        <p:spPr>
          <a:xfrm>
            <a:off x="857225" y="1643050"/>
            <a:ext cx="395173" cy="4429156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r>
              <a:rPr lang="pl-PL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System  WARSET</a:t>
            </a:r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 bwMode="auto">
          <a:xfrm>
            <a:off x="7572375" y="1571625"/>
            <a:ext cx="419100" cy="464343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round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lIns="90000" tIns="46800" rIns="90000" bIns="46800"/>
          <a:lstStyle/>
          <a:p>
            <a:pPr marL="342900" indent="-342900">
              <a:lnSpc>
                <a:spcPct val="87000"/>
              </a:lnSpc>
              <a:spcBef>
                <a:spcPct val="20000"/>
              </a:spcBef>
              <a:buClr>
                <a:srgbClr val="000000"/>
              </a:buClr>
              <a:buSzPct val="100000"/>
              <a:buFont typeface="Wingdings" pitchFamily="2" charset="2"/>
              <a:buNone/>
              <a:defRPr/>
            </a:pPr>
            <a:endParaRPr lang="pl-PL" sz="2400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" name="pole tekstowe 32"/>
          <p:cNvSpPr txBox="1"/>
          <p:nvPr/>
        </p:nvSpPr>
        <p:spPr>
          <a:xfrm>
            <a:off x="7572396" y="1643050"/>
            <a:ext cx="395173" cy="4429156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r>
              <a:rPr lang="pl-PL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System  </a:t>
            </a:r>
            <a:r>
              <a:rPr lang="pl-PL" dirty="0" err="1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BondVision</a:t>
            </a:r>
            <a:endParaRPr lang="pl-PL" dirty="0">
              <a:solidFill>
                <a:srgbClr val="000000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500438" y="785813"/>
            <a:ext cx="5072062" cy="723900"/>
          </a:xfrm>
        </p:spPr>
        <p:txBody>
          <a:bodyPr/>
          <a:lstStyle/>
          <a:p>
            <a:pPr algn="ctr"/>
            <a:endParaRPr lang="pl-PL" smtClean="0">
              <a:solidFill>
                <a:srgbClr val="663300"/>
              </a:solidFill>
            </a:endParaRP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142875" y="1500188"/>
            <a:ext cx="8643938" cy="4605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57188" lvl="1" indent="-357188"/>
            <a:endParaRPr lang="pl-PL" sz="3200" b="1" u="sng">
              <a:solidFill>
                <a:schemeClr val="tx1"/>
              </a:solidFill>
            </a:endParaRPr>
          </a:p>
          <a:p>
            <a:pPr marL="357188" lvl="1" indent="-357188"/>
            <a:r>
              <a:rPr lang="pl-PL" b="1" u="sng">
                <a:solidFill>
                  <a:schemeClr val="tx1"/>
                </a:solidFill>
              </a:rPr>
              <a:t>Obligacje :</a:t>
            </a:r>
          </a:p>
          <a:p>
            <a:pPr marL="814388" lvl="2" indent="-357188">
              <a:buFont typeface="Wingdings" pitchFamily="2" charset="2"/>
              <a:buChar char="ü"/>
            </a:pPr>
            <a:r>
              <a:rPr lang="pl-PL" sz="1400" b="1">
                <a:solidFill>
                  <a:schemeClr val="tx1"/>
                </a:solidFill>
              </a:rPr>
              <a:t>KORPORACYJNE - </a:t>
            </a:r>
            <a:r>
              <a:rPr lang="pl-PL" sz="2200" b="1">
                <a:solidFill>
                  <a:schemeClr val="tx1"/>
                </a:solidFill>
              </a:rPr>
              <a:t>podmioty prowadzące działalność gospodarczą posiadające osobowość prawną:</a:t>
            </a:r>
          </a:p>
          <a:p>
            <a:pPr marL="1271588" lvl="3" indent="-357188">
              <a:buFont typeface="Arial" pitchFamily="34" charset="0"/>
              <a:buChar char="•"/>
            </a:pPr>
            <a:r>
              <a:rPr lang="pl-PL" sz="2400">
                <a:solidFill>
                  <a:schemeClr val="tx1"/>
                </a:solidFill>
              </a:rPr>
              <a:t>spółki akcyjne,</a:t>
            </a:r>
          </a:p>
          <a:p>
            <a:pPr marL="1271588" lvl="3" indent="-357188">
              <a:buFont typeface="Arial" pitchFamily="34" charset="0"/>
              <a:buChar char="•"/>
            </a:pPr>
            <a:r>
              <a:rPr lang="pl-PL" sz="2400">
                <a:solidFill>
                  <a:schemeClr val="tx1"/>
                </a:solidFill>
              </a:rPr>
              <a:t>spółki z ograniczoną odpowiedzialnością,</a:t>
            </a:r>
          </a:p>
          <a:p>
            <a:pPr marL="1271588" lvl="3" indent="-357188"/>
            <a:r>
              <a:rPr lang="pl-PL" sz="1600">
                <a:solidFill>
                  <a:schemeClr val="tx1"/>
                </a:solidFill>
              </a:rPr>
              <a:t>oraz</a:t>
            </a:r>
          </a:p>
          <a:p>
            <a:pPr marL="814388" lvl="2" indent="-357188">
              <a:buFont typeface="Wingdings" pitchFamily="2" charset="2"/>
              <a:buChar char="ü"/>
            </a:pPr>
            <a:r>
              <a:rPr lang="pl-PL" sz="2200" b="1">
                <a:solidFill>
                  <a:schemeClr val="tx1"/>
                </a:solidFill>
              </a:rPr>
              <a:t>spółki komandytowo – akcyjne</a:t>
            </a:r>
          </a:p>
          <a:p>
            <a:pPr marL="814388" lvl="2" indent="-357188">
              <a:buFont typeface="Wingdings" pitchFamily="2" charset="2"/>
              <a:buChar char="ü"/>
            </a:pPr>
            <a:r>
              <a:rPr lang="pl-PL" sz="1400" b="1">
                <a:solidFill>
                  <a:schemeClr val="tx1"/>
                </a:solidFill>
              </a:rPr>
              <a:t>KOMUNALNE - </a:t>
            </a:r>
            <a:r>
              <a:rPr lang="pl-PL" sz="2200" b="1">
                <a:solidFill>
                  <a:schemeClr val="tx1"/>
                </a:solidFill>
              </a:rPr>
              <a:t>jednostki samorządu terytorialnego: </a:t>
            </a:r>
          </a:p>
          <a:p>
            <a:pPr marL="1271588" lvl="3" indent="-357188">
              <a:buFont typeface="Arial" pitchFamily="34" charset="0"/>
              <a:buChar char="•"/>
            </a:pPr>
            <a:r>
              <a:rPr lang="pl-PL" sz="2400">
                <a:solidFill>
                  <a:schemeClr val="tx1"/>
                </a:solidFill>
              </a:rPr>
              <a:t>gminy, </a:t>
            </a:r>
          </a:p>
          <a:p>
            <a:pPr marL="1271588" lvl="3" indent="-357188">
              <a:buFont typeface="Arial" pitchFamily="34" charset="0"/>
              <a:buChar char="•"/>
            </a:pPr>
            <a:r>
              <a:rPr lang="pl-PL" sz="2400">
                <a:solidFill>
                  <a:schemeClr val="tx1"/>
                </a:solidFill>
              </a:rPr>
              <a:t>powiaty, </a:t>
            </a:r>
          </a:p>
          <a:p>
            <a:pPr marL="1271588" lvl="3" indent="-357188">
              <a:buFont typeface="Arial" pitchFamily="34" charset="0"/>
              <a:buChar char="•"/>
            </a:pPr>
            <a:r>
              <a:rPr lang="pl-PL" sz="2400">
                <a:solidFill>
                  <a:schemeClr val="tx1"/>
                </a:solidFill>
              </a:rPr>
              <a:t>województwa, </a:t>
            </a:r>
          </a:p>
          <a:p>
            <a:pPr marL="1271588" lvl="3" indent="-357188">
              <a:buFont typeface="Arial" pitchFamily="34" charset="0"/>
              <a:buChar char="•"/>
            </a:pPr>
            <a:r>
              <a:rPr lang="pl-PL" sz="2400">
                <a:solidFill>
                  <a:schemeClr val="tx1"/>
                </a:solidFill>
              </a:rPr>
              <a:t>związki tych jednostek  </a:t>
            </a:r>
          </a:p>
          <a:p>
            <a:pPr marL="357188" lvl="1" indent="-357188">
              <a:buFont typeface="Wingdings" pitchFamily="2" charset="2"/>
              <a:buChar char="Ø"/>
            </a:pPr>
            <a:endParaRPr lang="pl-PL" sz="2000">
              <a:solidFill>
                <a:schemeClr val="tx1"/>
              </a:solidFill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785813"/>
            <a:ext cx="2357437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ytuł 4"/>
          <p:cNvSpPr>
            <a:spLocks noGrp="1"/>
          </p:cNvSpPr>
          <p:nvPr>
            <p:ph type="title"/>
          </p:nvPr>
        </p:nvSpPr>
        <p:spPr>
          <a:xfrm>
            <a:off x="0" y="642938"/>
            <a:ext cx="8786813" cy="8572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pl-PL" sz="3200" dirty="0" smtClean="0"/>
              <a:t>W DRODZE NA CATALYST</a:t>
            </a:r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142875" y="1571625"/>
            <a:ext cx="85725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6700" indent="-266700">
              <a:lnSpc>
                <a:spcPct val="15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  <a:defRPr/>
            </a:pPr>
            <a:r>
              <a:rPr lang="pl-PL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EMISJA OBLIGACJI </a:t>
            </a:r>
            <a:r>
              <a:rPr lang="pl-PL" sz="2000" b="1" dirty="0">
                <a:solidFill>
                  <a:schemeClr val="tx1"/>
                </a:solidFill>
                <a:latin typeface="Arial" charset="0"/>
              </a:rPr>
              <a:t>– wielkość i warunki emisji: </a:t>
            </a:r>
            <a:r>
              <a:rPr lang="pl-PL" sz="2000" dirty="0">
                <a:solidFill>
                  <a:schemeClr val="tx1"/>
                </a:solidFill>
                <a:latin typeface="Arial" charset="0"/>
              </a:rPr>
              <a:t>kwota, serie, transze, terminy wykupu, oprocentowanie, minimalna subskrybowana liczba, cel </a:t>
            </a:r>
          </a:p>
          <a:p>
            <a:pPr marL="723900" lvl="1" indent="-266700">
              <a:lnSpc>
                <a:spcPct val="150000"/>
              </a:lnSpc>
              <a:buClr>
                <a:srgbClr val="000000"/>
              </a:buClr>
              <a:buSzPct val="100000"/>
              <a:defRPr/>
            </a:pPr>
            <a:r>
              <a:rPr lang="pl-PL" sz="2400" u="sng" dirty="0">
                <a:solidFill>
                  <a:schemeClr val="tx1"/>
                </a:solidFill>
                <a:latin typeface="Arial" charset="0"/>
              </a:rPr>
              <a:t>Uchwała wspólników/akcjonariuszy/rady/sejmiku</a:t>
            </a:r>
          </a:p>
          <a:p>
            <a:pPr marL="266700" indent="-266700">
              <a:lnSpc>
                <a:spcPct val="15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  <a:defRPr/>
            </a:pPr>
            <a:r>
              <a:rPr lang="pl-PL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OFERTA</a:t>
            </a:r>
          </a:p>
          <a:p>
            <a:pPr marL="723900" lvl="1" indent="-266700">
              <a:lnSpc>
                <a:spcPct val="150000"/>
              </a:lnSpc>
              <a:buClr>
                <a:srgbClr val="000000"/>
              </a:buClr>
              <a:buSzPct val="100000"/>
              <a:buFont typeface="Wingdings" pitchFamily="2" charset="2"/>
              <a:buChar char="§"/>
              <a:defRPr/>
            </a:pPr>
            <a:r>
              <a:rPr lang="pl-PL" sz="2400" dirty="0">
                <a:solidFill>
                  <a:schemeClr val="tx1"/>
                </a:solidFill>
                <a:latin typeface="Arial" charset="0"/>
              </a:rPr>
              <a:t>PUBLICZNA</a:t>
            </a:r>
            <a:r>
              <a:rPr lang="pl-PL" sz="2000" dirty="0">
                <a:solidFill>
                  <a:schemeClr val="tx1"/>
                </a:solidFill>
                <a:latin typeface="Arial" charset="0"/>
              </a:rPr>
              <a:t>: wymaga prospektu, oferującego i rejestracji w KDPW przed rozpoczęciem oferty – terminy z ustawy o obligacjach</a:t>
            </a:r>
          </a:p>
          <a:p>
            <a:pPr marL="723900" lvl="1" indent="-266700">
              <a:lnSpc>
                <a:spcPct val="150000"/>
              </a:lnSpc>
              <a:buClr>
                <a:srgbClr val="000000"/>
              </a:buClr>
              <a:buSzPct val="100000"/>
              <a:buFont typeface="Wingdings" pitchFamily="2" charset="2"/>
              <a:buChar char="§"/>
              <a:defRPr/>
            </a:pPr>
            <a:r>
              <a:rPr lang="pl-PL" sz="2400" dirty="0">
                <a:solidFill>
                  <a:schemeClr val="tx1"/>
                </a:solidFill>
                <a:latin typeface="Arial" charset="0"/>
              </a:rPr>
              <a:t>PRYWATNA</a:t>
            </a:r>
            <a:r>
              <a:rPr lang="pl-PL" sz="2000" dirty="0">
                <a:solidFill>
                  <a:schemeClr val="tx1"/>
                </a:solidFill>
                <a:latin typeface="Arial" charset="0"/>
              </a:rPr>
              <a:t>: propozycja nabycia zawierająca szczegółowe informacje nt. emisji (dokument ofertowy zgodny z ustawą                o obligacjach) – terminy zgodne z ustawą o obligacjach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ytuł 4"/>
          <p:cNvSpPr>
            <a:spLocks noGrp="1"/>
          </p:cNvSpPr>
          <p:nvPr>
            <p:ph type="title"/>
          </p:nvPr>
        </p:nvSpPr>
        <p:spPr>
          <a:xfrm>
            <a:off x="0" y="642938"/>
            <a:ext cx="8786813" cy="8572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pl-PL" sz="3200" dirty="0" smtClean="0"/>
              <a:t>W DRODZE NA CATALYST</a:t>
            </a:r>
            <a:br>
              <a:rPr lang="pl-PL" sz="3200" dirty="0" smtClean="0"/>
            </a:br>
            <a:r>
              <a:rPr lang="pl-PL" dirty="0" smtClean="0"/>
              <a:t>AUTORYZACJA CZY OBRÓT?</a:t>
            </a:r>
            <a:endParaRPr lang="pl-PL" sz="3200" dirty="0" smtClean="0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1714500"/>
            <a:ext cx="8715375" cy="498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6700" indent="-266700">
              <a:lnSpc>
                <a:spcPct val="150000"/>
              </a:lnSpc>
              <a:buClr>
                <a:srgbClr val="000000"/>
              </a:buClr>
              <a:buSzPct val="100000"/>
              <a:defRPr/>
            </a:pPr>
            <a:r>
              <a:rPr lang="pl-PL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KROK PIERWSZY – UMOWA Z KDPW</a:t>
            </a:r>
          </a:p>
          <a:p>
            <a:pPr marL="266700" indent="-266700">
              <a:lnSpc>
                <a:spcPct val="15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  <a:defRPr/>
            </a:pPr>
            <a:r>
              <a:rPr lang="pl-PL" sz="2400" b="1" dirty="0">
                <a:solidFill>
                  <a:schemeClr val="tx1"/>
                </a:solidFill>
                <a:latin typeface="Arial" charset="0"/>
              </a:rPr>
              <a:t>AUTORYZACJA – </a:t>
            </a:r>
            <a:r>
              <a:rPr lang="pl-PL" sz="2400" b="1" u="sng" dirty="0">
                <a:solidFill>
                  <a:schemeClr val="tx1"/>
                </a:solidFill>
                <a:latin typeface="Arial" charset="0"/>
              </a:rPr>
              <a:t>obowiązkowo:</a:t>
            </a:r>
          </a:p>
          <a:p>
            <a:pPr marL="266700" indent="-266700">
              <a:lnSpc>
                <a:spcPct val="150000"/>
              </a:lnSpc>
              <a:buClr>
                <a:srgbClr val="000000"/>
              </a:buClr>
              <a:buSzPct val="100000"/>
              <a:defRPr/>
            </a:pPr>
            <a:r>
              <a:rPr lang="pl-PL" sz="24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pl-PL" sz="2000" b="1" dirty="0">
                <a:solidFill>
                  <a:schemeClr val="tx1"/>
                </a:solidFill>
                <a:latin typeface="Arial" charset="0"/>
              </a:rPr>
              <a:t>umowa z KDPW o nadanie instrumentom dłużnym kodu ISIN       </a:t>
            </a:r>
            <a:r>
              <a:rPr lang="pl-PL" sz="2000" dirty="0">
                <a:solidFill>
                  <a:schemeClr val="tx1"/>
                </a:solidFill>
                <a:latin typeface="Arial" charset="0"/>
              </a:rPr>
              <a:t>(„kod techniczny”, bez dematerializacji)</a:t>
            </a:r>
          </a:p>
          <a:p>
            <a:pPr marL="266700" indent="-266700">
              <a:lnSpc>
                <a:spcPct val="15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  <a:defRPr/>
            </a:pPr>
            <a:r>
              <a:rPr lang="pl-PL" sz="2400" b="1" dirty="0">
                <a:solidFill>
                  <a:schemeClr val="tx1"/>
                </a:solidFill>
                <a:latin typeface="Arial" charset="0"/>
              </a:rPr>
              <a:t>DOPUSZCZENIE/WPROWADZENIE do obrotu na Catalyst </a:t>
            </a:r>
            <a:r>
              <a:rPr lang="pl-PL" sz="2400" b="1" u="sng" dirty="0">
                <a:solidFill>
                  <a:schemeClr val="tx1"/>
                </a:solidFill>
                <a:latin typeface="Arial" charset="0"/>
              </a:rPr>
              <a:t>obowiązkowo: </a:t>
            </a:r>
            <a:r>
              <a:rPr lang="pl-PL" sz="2000" b="1" dirty="0">
                <a:solidFill>
                  <a:schemeClr val="tx1"/>
                </a:solidFill>
                <a:latin typeface="Arial" charset="0"/>
              </a:rPr>
              <a:t>nadanie kodu ISIN i przyjęcie papierów do depozytu (uchwała KDPW w sprawie dematerializacji)</a:t>
            </a:r>
          </a:p>
          <a:p>
            <a:pPr marL="266700" indent="-266700">
              <a:lnSpc>
                <a:spcPct val="150000"/>
              </a:lnSpc>
              <a:buClr>
                <a:srgbClr val="000000"/>
              </a:buClr>
              <a:buSzPct val="100000"/>
              <a:defRPr/>
            </a:pPr>
            <a:endParaRPr lang="pl-PL" sz="2000" b="1" dirty="0">
              <a:solidFill>
                <a:schemeClr val="tx1"/>
              </a:solidFill>
              <a:latin typeface="Arial" charset="0"/>
            </a:endParaRPr>
          </a:p>
          <a:p>
            <a:pPr marL="266700" indent="-266700">
              <a:lnSpc>
                <a:spcPct val="150000"/>
              </a:lnSpc>
              <a:buClr>
                <a:srgbClr val="000000"/>
              </a:buClr>
              <a:buSzPct val="100000"/>
              <a:defRPr/>
            </a:pPr>
            <a:r>
              <a:rPr lang="pl-PL" sz="2400" dirty="0" err="1">
                <a:solidFill>
                  <a:schemeClr val="tx1"/>
                </a:solidFill>
                <a:latin typeface="Arial" charset="0"/>
              </a:rPr>
              <a:t>Wystandaryzowane</a:t>
            </a:r>
            <a:r>
              <a:rPr lang="pl-PL" sz="2400" dirty="0">
                <a:solidFill>
                  <a:schemeClr val="tx1"/>
                </a:solidFill>
                <a:latin typeface="Arial" charset="0"/>
              </a:rPr>
              <a:t> wnioski dostępne na </a:t>
            </a:r>
            <a:r>
              <a:rPr lang="pl-PL" sz="2400" dirty="0" err="1">
                <a:solidFill>
                  <a:schemeClr val="tx1"/>
                </a:solidFill>
                <a:latin typeface="Arial" charset="0"/>
              </a:rPr>
              <a:t>www.kdpw.pl</a:t>
            </a:r>
            <a:endParaRPr lang="pl-PL" sz="24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ytuł 4"/>
          <p:cNvSpPr>
            <a:spLocks noGrp="1"/>
          </p:cNvSpPr>
          <p:nvPr>
            <p:ph type="title"/>
          </p:nvPr>
        </p:nvSpPr>
        <p:spPr>
          <a:xfrm>
            <a:off x="0" y="642938"/>
            <a:ext cx="8786813" cy="8572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pl-PL" sz="3200" dirty="0" smtClean="0"/>
              <a:t>W DRODZE NA CATALYST</a:t>
            </a:r>
            <a:br>
              <a:rPr lang="pl-PL" sz="3200" dirty="0" smtClean="0"/>
            </a:br>
            <a:r>
              <a:rPr lang="pl-PL" dirty="0" smtClean="0"/>
              <a:t>AUTORYZACJA CZY OBRÓT (2)</a:t>
            </a:r>
            <a:endParaRPr lang="pl-PL" sz="3200" dirty="0" smtClean="0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1500188"/>
            <a:ext cx="8715375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6700" indent="-266700">
              <a:lnSpc>
                <a:spcPct val="150000"/>
              </a:lnSpc>
              <a:buClr>
                <a:srgbClr val="000000"/>
              </a:buClr>
              <a:buSzPct val="100000"/>
              <a:defRPr/>
            </a:pPr>
            <a:r>
              <a:rPr lang="pl-PL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KROK DRUGI – AUTORYZACJA</a:t>
            </a:r>
          </a:p>
          <a:p>
            <a:pPr marL="266700" indent="-266700">
              <a:lnSpc>
                <a:spcPct val="150000"/>
              </a:lnSpc>
              <a:buClr>
                <a:srgbClr val="000000"/>
              </a:buClr>
              <a:buSzPct val="100000"/>
              <a:defRPr/>
            </a:pPr>
            <a:r>
              <a:rPr lang="pl-PL" sz="2400" b="1" dirty="0">
                <a:solidFill>
                  <a:schemeClr val="tx1"/>
                </a:solidFill>
                <a:latin typeface="Arial" charset="0"/>
              </a:rPr>
              <a:t>WARUNKI i wymagane dokumenty:</a:t>
            </a:r>
          </a:p>
          <a:p>
            <a:pPr marL="266700" indent="-266700">
              <a:buClr>
                <a:srgbClr val="000000"/>
              </a:buClr>
              <a:buSzPct val="100000"/>
              <a:buFont typeface="Wingdings" pitchFamily="2" charset="2"/>
              <a:buChar char="§"/>
              <a:defRPr/>
            </a:pPr>
            <a:r>
              <a:rPr lang="pl-PL" sz="2400" dirty="0">
                <a:solidFill>
                  <a:schemeClr val="tx1"/>
                </a:solidFill>
                <a:latin typeface="Arial" charset="0"/>
              </a:rPr>
              <a:t>wartość emisji wg ceny nominalnej: min. 400 tys. euro</a:t>
            </a:r>
          </a:p>
          <a:p>
            <a:pPr marL="266700" indent="-266700">
              <a:buClr>
                <a:srgbClr val="000000"/>
              </a:buClr>
              <a:buSzPct val="100000"/>
              <a:buFont typeface="Wingdings" pitchFamily="2" charset="2"/>
              <a:buChar char="§"/>
              <a:defRPr/>
            </a:pPr>
            <a:r>
              <a:rPr lang="pl-PL" sz="2400" dirty="0">
                <a:solidFill>
                  <a:schemeClr val="tx1"/>
                </a:solidFill>
                <a:latin typeface="Arial" charset="0"/>
              </a:rPr>
              <a:t>brak postępowania upadłościowego/likwidacyjnego</a:t>
            </a:r>
          </a:p>
          <a:p>
            <a:pPr marL="266700" indent="-266700">
              <a:buClr>
                <a:srgbClr val="000000"/>
              </a:buClr>
              <a:buSzPct val="100000"/>
              <a:buFont typeface="Wingdings" pitchFamily="2" charset="2"/>
              <a:buChar char="§"/>
              <a:defRPr/>
            </a:pPr>
            <a:r>
              <a:rPr lang="pl-PL" sz="2400" dirty="0">
                <a:solidFill>
                  <a:schemeClr val="tx1"/>
                </a:solidFill>
                <a:latin typeface="Arial" charset="0"/>
              </a:rPr>
              <a:t>akt założycielski, tekst jednolity statutu, odpis z rejestru</a:t>
            </a:r>
          </a:p>
          <a:p>
            <a:pPr marL="266700" indent="-266700">
              <a:buClr>
                <a:srgbClr val="000000"/>
              </a:buClr>
              <a:buSzPct val="100000"/>
              <a:buFont typeface="Wingdings" pitchFamily="2" charset="2"/>
              <a:buChar char="§"/>
              <a:defRPr/>
            </a:pPr>
            <a:r>
              <a:rPr lang="pl-PL" sz="2400" dirty="0">
                <a:solidFill>
                  <a:schemeClr val="tx1"/>
                </a:solidFill>
                <a:latin typeface="Arial" charset="0"/>
              </a:rPr>
              <a:t>informacja o </a:t>
            </a:r>
            <a:r>
              <a:rPr lang="pl-PL" sz="2400" dirty="0" err="1">
                <a:solidFill>
                  <a:schemeClr val="tx1"/>
                </a:solidFill>
                <a:latin typeface="Arial" charset="0"/>
              </a:rPr>
              <a:t>ratingu</a:t>
            </a:r>
            <a:r>
              <a:rPr lang="pl-PL" sz="2400" dirty="0">
                <a:solidFill>
                  <a:schemeClr val="tx1"/>
                </a:solidFill>
                <a:latin typeface="Arial" charset="0"/>
              </a:rPr>
              <a:t> (gdy został nadany)</a:t>
            </a:r>
          </a:p>
          <a:p>
            <a:pPr marL="266700" indent="-266700">
              <a:buClr>
                <a:srgbClr val="000000"/>
              </a:buClr>
              <a:buSzPct val="100000"/>
              <a:buFont typeface="Wingdings" pitchFamily="2" charset="2"/>
              <a:buChar char="§"/>
              <a:defRPr/>
            </a:pPr>
            <a:r>
              <a:rPr lang="pl-PL" sz="2400" dirty="0">
                <a:solidFill>
                  <a:schemeClr val="tx1"/>
                </a:solidFill>
                <a:latin typeface="Arial" charset="0"/>
              </a:rPr>
              <a:t>oświadczenie o braku toczącego się postępowania</a:t>
            </a:r>
          </a:p>
          <a:p>
            <a:pPr marL="266700" indent="-266700">
              <a:buClr>
                <a:srgbClr val="000000"/>
              </a:buClr>
              <a:buSzPct val="100000"/>
              <a:buFont typeface="Wingdings" pitchFamily="2" charset="2"/>
              <a:buChar char="§"/>
              <a:defRPr/>
            </a:pPr>
            <a:r>
              <a:rPr lang="pl-PL" sz="2400" dirty="0">
                <a:solidFill>
                  <a:schemeClr val="tx1"/>
                </a:solidFill>
                <a:latin typeface="Arial" charset="0"/>
              </a:rPr>
              <a:t>zobowiązanie do przestrzegania przepisów</a:t>
            </a:r>
          </a:p>
          <a:p>
            <a:pPr marL="266700" indent="-266700">
              <a:buClr>
                <a:srgbClr val="000000"/>
              </a:buClr>
              <a:buSzPct val="100000"/>
              <a:buFont typeface="Wingdings" pitchFamily="2" charset="2"/>
              <a:buChar char="§"/>
              <a:defRPr/>
            </a:pPr>
            <a:r>
              <a:rPr lang="pl-PL" sz="2400" dirty="0">
                <a:solidFill>
                  <a:schemeClr val="tx1"/>
                </a:solidFill>
                <a:latin typeface="Arial" charset="0"/>
              </a:rPr>
              <a:t>raport o emitencie (jeśli bez zamiaru skierowania do obrotu)</a:t>
            </a:r>
          </a:p>
          <a:p>
            <a:pPr marL="266700" indent="-266700">
              <a:buClr>
                <a:srgbClr val="000000"/>
              </a:buClr>
              <a:buSzPct val="100000"/>
              <a:buFont typeface="Wingdings" pitchFamily="2" charset="2"/>
              <a:buChar char="§"/>
              <a:defRPr/>
            </a:pPr>
            <a:r>
              <a:rPr lang="pl-PL" sz="2400" dirty="0">
                <a:solidFill>
                  <a:schemeClr val="tx1"/>
                </a:solidFill>
                <a:latin typeface="Arial" charset="0"/>
              </a:rPr>
              <a:t>wniosek o przyznanie dostępu do EBI</a:t>
            </a:r>
          </a:p>
          <a:p>
            <a:pPr marL="266700" indent="-266700">
              <a:buClr>
                <a:srgbClr val="000000"/>
              </a:buClr>
              <a:buSzPct val="100000"/>
              <a:buFont typeface="Wingdings" pitchFamily="2" charset="2"/>
              <a:buChar char="§"/>
              <a:defRPr/>
            </a:pPr>
            <a:endParaRPr lang="pl-PL" sz="2400" dirty="0">
              <a:solidFill>
                <a:schemeClr val="tx1"/>
              </a:solidFill>
              <a:latin typeface="Arial" charset="0"/>
            </a:endParaRPr>
          </a:p>
          <a:p>
            <a:pPr marL="266700" indent="-266700">
              <a:buClr>
                <a:srgbClr val="000000"/>
              </a:buClr>
              <a:buSzPct val="100000"/>
              <a:defRPr/>
            </a:pPr>
            <a:r>
              <a:rPr lang="pl-PL" sz="2400" dirty="0" err="1">
                <a:solidFill>
                  <a:schemeClr val="tx1"/>
                </a:solidFill>
                <a:latin typeface="Arial" charset="0"/>
              </a:rPr>
              <a:t>Wystandaryzowany</a:t>
            </a:r>
            <a:r>
              <a:rPr lang="pl-PL" sz="2400" dirty="0">
                <a:solidFill>
                  <a:schemeClr val="tx1"/>
                </a:solidFill>
                <a:latin typeface="Arial" charset="0"/>
              </a:rPr>
              <a:t> wniosek dostępny na </a:t>
            </a:r>
            <a:r>
              <a:rPr lang="pl-PL" sz="2400" dirty="0" err="1">
                <a:solidFill>
                  <a:schemeClr val="tx1"/>
                </a:solidFill>
                <a:latin typeface="Arial" charset="0"/>
              </a:rPr>
              <a:t>www.gpwcatalyst.pl</a:t>
            </a:r>
            <a:endParaRPr lang="pl-PL" sz="2400" dirty="0">
              <a:solidFill>
                <a:schemeClr val="tx1"/>
              </a:solidFill>
              <a:latin typeface="Arial" charset="0"/>
            </a:endParaRPr>
          </a:p>
          <a:p>
            <a:pPr marL="266700" indent="-266700">
              <a:buClr>
                <a:srgbClr val="000000"/>
              </a:buClr>
              <a:buSzPct val="100000"/>
              <a:buFont typeface="Wingdings" pitchFamily="2" charset="2"/>
              <a:buChar char="§"/>
              <a:defRPr/>
            </a:pPr>
            <a:endParaRPr lang="pl-PL" sz="24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ytuł 4"/>
          <p:cNvSpPr>
            <a:spLocks noGrp="1"/>
          </p:cNvSpPr>
          <p:nvPr>
            <p:ph type="title"/>
          </p:nvPr>
        </p:nvSpPr>
        <p:spPr>
          <a:xfrm>
            <a:off x="0" y="642938"/>
            <a:ext cx="8786813" cy="8572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pl-PL" sz="3200" dirty="0" smtClean="0"/>
              <a:t>W DRODZE NA CATALYST</a:t>
            </a:r>
            <a:br>
              <a:rPr lang="pl-PL" sz="3200" dirty="0" smtClean="0"/>
            </a:br>
            <a:r>
              <a:rPr lang="pl-PL" dirty="0" smtClean="0"/>
              <a:t>AUTORYZACJA CZY OBRÓT (3)</a:t>
            </a:r>
            <a:endParaRPr lang="pl-PL" sz="3200" dirty="0" smtClean="0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1500188"/>
            <a:ext cx="8715375" cy="618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6700" indent="-266700">
              <a:lnSpc>
                <a:spcPct val="150000"/>
              </a:lnSpc>
              <a:buClr>
                <a:srgbClr val="000000"/>
              </a:buClr>
              <a:buSzPct val="100000"/>
              <a:defRPr/>
            </a:pPr>
            <a:r>
              <a:rPr lang="pl-PL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KROK TRZECI </a:t>
            </a:r>
            <a:r>
              <a:rPr lang="pl-PL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– </a:t>
            </a:r>
            <a:r>
              <a:rPr lang="pl-PL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skierowanie do obrotu zorganizowanego</a:t>
            </a:r>
          </a:p>
          <a:p>
            <a:pPr marL="266700" indent="-266700">
              <a:buClr>
                <a:srgbClr val="000000"/>
              </a:buClr>
              <a:buSzPct val="100000"/>
              <a:buFont typeface="Wingdings" pitchFamily="2" charset="2"/>
              <a:buChar char="Ø"/>
              <a:defRPr/>
            </a:pPr>
            <a:r>
              <a:rPr lang="pl-PL" sz="2400" u="sng" dirty="0">
                <a:solidFill>
                  <a:schemeClr val="tx1"/>
                </a:solidFill>
                <a:latin typeface="Arial" charset="0"/>
              </a:rPr>
              <a:t>Rynek regulowany:</a:t>
            </a:r>
          </a:p>
          <a:p>
            <a:pPr marL="723900" lvl="1" indent="-266700">
              <a:buClr>
                <a:srgbClr val="000000"/>
              </a:buClr>
              <a:buSzPct val="100000"/>
              <a:buFont typeface="Wingdings" pitchFamily="2" charset="2"/>
              <a:buChar char="§"/>
              <a:defRPr/>
            </a:pPr>
            <a:r>
              <a:rPr lang="pl-PL" sz="2400" dirty="0">
                <a:solidFill>
                  <a:schemeClr val="tx1"/>
                </a:solidFill>
                <a:latin typeface="Arial" charset="0"/>
              </a:rPr>
              <a:t>prospekt: sporządzony zgodnie z </a:t>
            </a:r>
            <a:r>
              <a:rPr lang="pl-PL" sz="2400" dirty="0" err="1">
                <a:solidFill>
                  <a:schemeClr val="tx1"/>
                </a:solidFill>
                <a:latin typeface="Arial" charset="0"/>
              </a:rPr>
              <a:t>Rp</a:t>
            </a:r>
            <a:r>
              <a:rPr lang="pl-PL" sz="2400" dirty="0">
                <a:solidFill>
                  <a:schemeClr val="tx1"/>
                </a:solidFill>
                <a:latin typeface="Arial" charset="0"/>
              </a:rPr>
              <a:t>. KE 809, zatwierdzony przez KNF. </a:t>
            </a:r>
          </a:p>
          <a:p>
            <a:pPr marL="723900" lvl="1" indent="-266700">
              <a:buClr>
                <a:srgbClr val="000000"/>
              </a:buClr>
              <a:buSzPct val="100000"/>
              <a:defRPr/>
            </a:pPr>
            <a:r>
              <a:rPr lang="pl-PL" sz="2400" b="1" dirty="0">
                <a:solidFill>
                  <a:schemeClr val="tx1"/>
                </a:solidFill>
                <a:latin typeface="Arial" charset="0"/>
              </a:rPr>
              <a:t>WYJĄTEK</a:t>
            </a:r>
            <a:r>
              <a:rPr lang="pl-PL" sz="2400" dirty="0">
                <a:solidFill>
                  <a:schemeClr val="tx1"/>
                </a:solidFill>
                <a:latin typeface="Arial" charset="0"/>
              </a:rPr>
              <a:t>: obligacje komunalne</a:t>
            </a:r>
          </a:p>
          <a:p>
            <a:pPr marL="723900" lvl="1" indent="-266700">
              <a:buClr>
                <a:srgbClr val="000000"/>
              </a:buClr>
              <a:buSzPct val="100000"/>
              <a:buFont typeface="Wingdings" pitchFamily="2" charset="2"/>
              <a:buChar char="§"/>
              <a:defRPr/>
            </a:pPr>
            <a:r>
              <a:rPr lang="pl-PL" sz="2400" dirty="0">
                <a:solidFill>
                  <a:schemeClr val="tx1"/>
                </a:solidFill>
                <a:latin typeface="Arial" charset="0"/>
              </a:rPr>
              <a:t>rynek podstawowy: </a:t>
            </a:r>
            <a:r>
              <a:rPr lang="pl-PL" sz="2000" dirty="0">
                <a:solidFill>
                  <a:schemeClr val="tx1"/>
                </a:solidFill>
                <a:latin typeface="Arial" charset="0"/>
              </a:rPr>
              <a:t>iloczyn liczby p.w. i prognozowanej ceny rynkowej lub kapitały własne emitenta wynoszą min. 4 mln zł. </a:t>
            </a:r>
          </a:p>
          <a:p>
            <a:pPr marL="723900" lvl="1" indent="-266700">
              <a:buClr>
                <a:srgbClr val="000000"/>
              </a:buClr>
              <a:buSzPct val="100000"/>
              <a:buFont typeface="Wingdings" pitchFamily="2" charset="2"/>
              <a:buChar char="§"/>
              <a:defRPr/>
            </a:pPr>
            <a:r>
              <a:rPr lang="pl-PL" dirty="0">
                <a:solidFill>
                  <a:schemeClr val="tx1"/>
                </a:solidFill>
                <a:latin typeface="Arial" charset="0"/>
              </a:rPr>
              <a:t>uzyskanie dostępu do systemu ESPI (na potrzeby wykonywania obowiązków informacyjnych)</a:t>
            </a:r>
          </a:p>
          <a:p>
            <a:pPr marL="266700" indent="-266700">
              <a:buClr>
                <a:srgbClr val="000000"/>
              </a:buClr>
              <a:buSzPct val="100000"/>
              <a:buFont typeface="Wingdings" pitchFamily="2" charset="2"/>
              <a:buChar char="Ø"/>
              <a:defRPr/>
            </a:pPr>
            <a:r>
              <a:rPr lang="pl-PL" sz="2400" u="sng" dirty="0">
                <a:solidFill>
                  <a:schemeClr val="tx1"/>
                </a:solidFill>
                <a:latin typeface="Arial" charset="0"/>
              </a:rPr>
              <a:t>Alternatywny System Obrotu:</a:t>
            </a:r>
          </a:p>
          <a:p>
            <a:pPr marL="723900" lvl="1" indent="-266700">
              <a:buClr>
                <a:srgbClr val="000000"/>
              </a:buClr>
              <a:buSzPct val="100000"/>
              <a:buFont typeface="Wingdings" pitchFamily="2" charset="2"/>
              <a:buChar char="§"/>
              <a:defRPr/>
            </a:pPr>
            <a:r>
              <a:rPr lang="pl-PL" sz="2400" dirty="0">
                <a:solidFill>
                  <a:schemeClr val="tx1"/>
                </a:solidFill>
                <a:latin typeface="Arial" charset="0"/>
              </a:rPr>
              <a:t>dokument informacyjny dla dłużnych instrumentów finansowych, sporządzony według załącznika do Regulaminu ASO </a:t>
            </a:r>
          </a:p>
          <a:p>
            <a:pPr marL="723900" lvl="1" indent="-266700">
              <a:buClr>
                <a:srgbClr val="000000"/>
              </a:buClr>
              <a:buSzPct val="100000"/>
              <a:defRPr/>
            </a:pPr>
            <a:endParaRPr lang="pl-PL" sz="2400" dirty="0">
              <a:solidFill>
                <a:schemeClr val="tx1"/>
              </a:solidFill>
              <a:latin typeface="Arial" charset="0"/>
            </a:endParaRPr>
          </a:p>
          <a:p>
            <a:pPr marL="266700" indent="-266700">
              <a:buClr>
                <a:srgbClr val="000000"/>
              </a:buClr>
              <a:buSzPct val="100000"/>
              <a:defRPr/>
            </a:pPr>
            <a:endParaRPr lang="pl-PL" sz="2400" dirty="0">
              <a:solidFill>
                <a:schemeClr val="tx1"/>
              </a:solidFill>
              <a:latin typeface="Arial" charset="0"/>
            </a:endParaRPr>
          </a:p>
          <a:p>
            <a:pPr marL="723900" lvl="1" indent="-266700">
              <a:buClr>
                <a:srgbClr val="000000"/>
              </a:buClr>
              <a:buSzPct val="100000"/>
              <a:buFont typeface="Wingdings" pitchFamily="2" charset="2"/>
              <a:buChar char="§"/>
              <a:defRPr/>
            </a:pPr>
            <a:endParaRPr lang="pl-PL" sz="24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ojekt domyślny">
  <a:themeElements>
    <a:clrScheme name="1_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1_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rojekt domyślny">
  <a:themeElements>
    <a:clrScheme name="1_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accent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0"/>
        </a:gradFill>
        <a:ln w="9525" algn="ctr">
          <a:solidFill>
            <a:schemeClr val="accent1">
              <a:lumMod val="50000"/>
            </a:schemeClr>
          </a:solidFill>
          <a:round/>
          <a:headEnd/>
          <a:tailEnd/>
        </a:ln>
        <a:effectLst>
          <a:outerShdw blurRad="50800" dist="50800" dir="5700000" sx="1000" sy="1000" algn="ctr" rotWithShape="0">
            <a:srgbClr val="000000">
              <a:alpha val="43137"/>
            </a:srgbClr>
          </a:outerShdw>
        </a:effectLst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1_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3435</TotalTime>
  <Words>670</Words>
  <Application>Microsoft Office PowerPoint</Application>
  <PresentationFormat>Pokaz na ekranie (4:3)</PresentationFormat>
  <Paragraphs>126</Paragraphs>
  <Slides>14</Slides>
  <Notes>11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14</vt:i4>
      </vt:variant>
    </vt:vector>
  </HeadingPairs>
  <TitlesOfParts>
    <vt:vector size="16" baseType="lpstr">
      <vt:lpstr>1_Projekt domyślny</vt:lpstr>
      <vt:lpstr>2_Projekt domyślny</vt:lpstr>
      <vt:lpstr>Slajd 1</vt:lpstr>
      <vt:lpstr>Cele GPW wobec Catalyst</vt:lpstr>
      <vt:lpstr>Główne założenia Catalyst</vt:lpstr>
      <vt:lpstr>     MODEL ORGANIZACYJNY </vt:lpstr>
      <vt:lpstr>Slajd 5</vt:lpstr>
      <vt:lpstr>W DRODZE NA CATALYST</vt:lpstr>
      <vt:lpstr>W DRODZE NA CATALYST AUTORYZACJA CZY OBRÓT?</vt:lpstr>
      <vt:lpstr>W DRODZE NA CATALYST AUTORYZACJA CZY OBRÓT (2)</vt:lpstr>
      <vt:lpstr>W DRODZE NA CATALYST AUTORYZACJA CZY OBRÓT (3)</vt:lpstr>
      <vt:lpstr>Dopuszczenie/wprowadzenie do obrotu  na rynku regulowanym/ASO</vt:lpstr>
      <vt:lpstr>OBOWIĄZKI INFORMACYJNE</vt:lpstr>
      <vt:lpstr>EMITENCI NA CATALYST KILKA FAKTÓW DO ZAPAMIĘTANIA</vt:lpstr>
      <vt:lpstr>  RYNEK CATALYST – EMITENCI </vt:lpstr>
      <vt:lpstr>Slajd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Andrzej</dc:creator>
  <cp:lastModifiedBy>Robert Kwiatkowski</cp:lastModifiedBy>
  <cp:revision>436</cp:revision>
  <dcterms:modified xsi:type="dcterms:W3CDTF">2009-10-06T15:12:18Z</dcterms:modified>
</cp:coreProperties>
</file>